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listoga" charset="1" panose="000005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Lato" charset="1" panose="020F0502020204030203"/>
      <p:regular r:id="rId15"/>
    </p:embeddedFont>
    <p:embeddedFont>
      <p:font typeface="Lato Bold" charset="1" panose="020F0502020204030203"/>
      <p:regular r:id="rId16"/>
    </p:embeddedFont>
    <p:embeddedFont>
      <p:font typeface="Lato Italics" charset="1" panose="020F0502020204030203"/>
      <p:regular r:id="rId17"/>
    </p:embeddedFont>
    <p:embeddedFont>
      <p:font typeface="Lato Bold Italics" charset="1" panose="020F0502020204030203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Italics" charset="1" panose="000005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Poppins Thin" charset="1" panose="00000300000000000000"/>
      <p:regular r:id="rId23"/>
    </p:embeddedFont>
    <p:embeddedFont>
      <p:font typeface="Poppins Thin Italics" charset="1" panose="00000300000000000000"/>
      <p:regular r:id="rId24"/>
    </p:embeddedFont>
    <p:embeddedFont>
      <p:font typeface="Poppins Extra-Light" charset="1" panose="00000300000000000000"/>
      <p:regular r:id="rId25"/>
    </p:embeddedFont>
    <p:embeddedFont>
      <p:font typeface="Poppins Extra-Light Italics" charset="1" panose="00000300000000000000"/>
      <p:regular r:id="rId26"/>
    </p:embeddedFont>
    <p:embeddedFont>
      <p:font typeface="Poppins Light" charset="1" panose="00000400000000000000"/>
      <p:regular r:id="rId27"/>
    </p:embeddedFont>
    <p:embeddedFont>
      <p:font typeface="Poppins Light Italics" charset="1" panose="00000400000000000000"/>
      <p:regular r:id="rId28"/>
    </p:embeddedFont>
    <p:embeddedFont>
      <p:font typeface="Poppins Medium" charset="1" panose="00000600000000000000"/>
      <p:regular r:id="rId29"/>
    </p:embeddedFont>
    <p:embeddedFont>
      <p:font typeface="Poppins Medium Italics" charset="1" panose="00000600000000000000"/>
      <p:regular r:id="rId30"/>
    </p:embeddedFont>
    <p:embeddedFont>
      <p:font typeface="Poppins Semi-Bold" charset="1" panose="00000700000000000000"/>
      <p:regular r:id="rId31"/>
    </p:embeddedFont>
    <p:embeddedFont>
      <p:font typeface="Poppins Semi-Bold Italics" charset="1" panose="00000700000000000000"/>
      <p:regular r:id="rId32"/>
    </p:embeddedFont>
    <p:embeddedFont>
      <p:font typeface="Poppins Ultra-Bold" charset="1" panose="00000900000000000000"/>
      <p:regular r:id="rId33"/>
    </p:embeddedFont>
    <p:embeddedFont>
      <p:font typeface="Poppins Ultra-Bold Italics" charset="1" panose="00000900000000000000"/>
      <p:regular r:id="rId34"/>
    </p:embeddedFont>
    <p:embeddedFont>
      <p:font typeface="Poppins Heavy" charset="1" panose="00000A00000000000000"/>
      <p:regular r:id="rId35"/>
    </p:embeddedFont>
    <p:embeddedFont>
      <p:font typeface="Poppins Heavy Italics" charset="1" panose="00000A00000000000000"/>
      <p:regular r:id="rId36"/>
    </p:embeddedFont>
    <p:embeddedFont>
      <p:font typeface="Now" charset="1" panose="00000500000000000000"/>
      <p:regular r:id="rId37"/>
    </p:embeddedFont>
    <p:embeddedFont>
      <p:font typeface="Now Bold" charset="1" panose="00000800000000000000"/>
      <p:regular r:id="rId38"/>
    </p:embeddedFont>
    <p:embeddedFont>
      <p:font typeface="Now Thin" charset="1" panose="00000300000000000000"/>
      <p:regular r:id="rId39"/>
    </p:embeddedFont>
    <p:embeddedFont>
      <p:font typeface="Now Light" charset="1" panose="00000400000000000000"/>
      <p:regular r:id="rId40"/>
    </p:embeddedFont>
    <p:embeddedFont>
      <p:font typeface="Now Medium" charset="1" panose="00000600000000000000"/>
      <p:regular r:id="rId41"/>
    </p:embeddedFont>
    <p:embeddedFont>
      <p:font typeface="Now Heavy" charset="1" panose="00000A00000000000000"/>
      <p:regular r:id="rId42"/>
    </p:embeddedFont>
    <p:embeddedFont>
      <p:font typeface="Open Sans" charset="1" panose="020B0606030504020204"/>
      <p:regular r:id="rId43"/>
    </p:embeddedFont>
    <p:embeddedFont>
      <p:font typeface="Open Sans Bold" charset="1" panose="020B0806030504020204"/>
      <p:regular r:id="rId44"/>
    </p:embeddedFont>
    <p:embeddedFont>
      <p:font typeface="Open Sans Italics" charset="1" panose="020B0606030504020204"/>
      <p:regular r:id="rId45"/>
    </p:embeddedFont>
    <p:embeddedFont>
      <p:font typeface="Open Sans Bold Italics" charset="1" panose="020B0806030504020204"/>
      <p:regular r:id="rId46"/>
    </p:embeddedFont>
    <p:embeddedFont>
      <p:font typeface="Open Sans Light" charset="1" panose="020B0306030504020204"/>
      <p:regular r:id="rId47"/>
    </p:embeddedFont>
    <p:embeddedFont>
      <p:font typeface="Open Sans Light Italics" charset="1" panose="020B0306030504020204"/>
      <p:regular r:id="rId48"/>
    </p:embeddedFont>
    <p:embeddedFont>
      <p:font typeface="Open Sans Ultra-Bold" charset="1" panose="00000000000000000000"/>
      <p:regular r:id="rId49"/>
    </p:embeddedFont>
    <p:embeddedFont>
      <p:font typeface="Open Sans Ultra-Bold Italics" charset="1" panose="000000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15" Target="../media/image64.png" Type="http://schemas.openxmlformats.org/officeDocument/2006/relationships/image"/><Relationship Id="rId16" Target="../media/image65.svg" Type="http://schemas.openxmlformats.org/officeDocument/2006/relationships/image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jpe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16" Target="../media/image18.jpe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3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3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3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94F87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555266" y="1028700"/>
            <a:ext cx="5829999" cy="1144605"/>
          </a:xfrm>
          <a:custGeom>
            <a:avLst/>
            <a:gdLst/>
            <a:ahLst/>
            <a:cxnLst/>
            <a:rect r="r" b="b" t="t" l="l"/>
            <a:pathLst>
              <a:path h="1144605" w="5829999">
                <a:moveTo>
                  <a:pt x="0" y="0"/>
                </a:moveTo>
                <a:lnTo>
                  <a:pt x="5829998" y="0"/>
                </a:lnTo>
                <a:lnTo>
                  <a:pt x="5829998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791392"/>
            <a:ext cx="9274802" cy="113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APRENDIZAGEM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6769" y="4964983"/>
            <a:ext cx="12018311" cy="115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1"/>
              </a:lnSpc>
            </a:pPr>
            <a:r>
              <a:rPr lang="en-US" sz="7848" spc="392">
                <a:solidFill>
                  <a:srgbClr val="324F7C"/>
                </a:solidFill>
                <a:latin typeface="Poppins Bold"/>
              </a:rPr>
              <a:t>PROJETO INTEGRADO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734" y="7189771"/>
            <a:ext cx="12616379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spc="459">
                <a:solidFill>
                  <a:srgbClr val="000000"/>
                </a:solidFill>
                <a:latin typeface="Lato"/>
              </a:rPr>
              <a:t>FREUDENBERG GROUP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03502" y="4178853"/>
            <a:ext cx="854174" cy="74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listoga"/>
              </a:rPr>
              <a:t>por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2740609"/>
            <a:ext cx="6450147" cy="7546391"/>
            <a:chOff x="0" y="0"/>
            <a:chExt cx="1698804" cy="1987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8804" cy="1987527"/>
            </a:xfrm>
            <a:custGeom>
              <a:avLst/>
              <a:gdLst/>
              <a:ahLst/>
              <a:cxnLst/>
              <a:rect r="r" b="b" t="t" l="l"/>
              <a:pathLst>
                <a:path h="1987527" w="1698804">
                  <a:moveTo>
                    <a:pt x="0" y="0"/>
                  </a:moveTo>
                  <a:lnTo>
                    <a:pt x="1698804" y="0"/>
                  </a:lnTo>
                  <a:lnTo>
                    <a:pt x="1698804" y="1987527"/>
                  </a:lnTo>
                  <a:lnTo>
                    <a:pt x="0" y="1987527"/>
                  </a:ln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98804" cy="2035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59672" y="2605528"/>
            <a:ext cx="6001607" cy="7738622"/>
            <a:chOff x="0" y="0"/>
            <a:chExt cx="1580670" cy="20381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0670" cy="2038156"/>
            </a:xfrm>
            <a:custGeom>
              <a:avLst/>
              <a:gdLst/>
              <a:ahLst/>
              <a:cxnLst/>
              <a:rect r="r" b="b" t="t" l="l"/>
              <a:pathLst>
                <a:path h="2038156" w="1580670">
                  <a:moveTo>
                    <a:pt x="0" y="0"/>
                  </a:moveTo>
                  <a:lnTo>
                    <a:pt x="1580670" y="0"/>
                  </a:lnTo>
                  <a:lnTo>
                    <a:pt x="1580670" y="2038156"/>
                  </a:lnTo>
                  <a:lnTo>
                    <a:pt x="0" y="2038156"/>
                  </a:lnTo>
                  <a:close/>
                </a:path>
              </a:pathLst>
            </a:custGeom>
            <a:solidFill>
              <a:srgbClr val="57A6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80670" cy="208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61279" y="2635834"/>
            <a:ext cx="5845771" cy="8052074"/>
            <a:chOff x="0" y="0"/>
            <a:chExt cx="1539627" cy="21207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9627" cy="2120711"/>
            </a:xfrm>
            <a:custGeom>
              <a:avLst/>
              <a:gdLst/>
              <a:ahLst/>
              <a:cxnLst/>
              <a:rect r="r" b="b" t="t" l="l"/>
              <a:pathLst>
                <a:path h="2120711" w="1539627">
                  <a:moveTo>
                    <a:pt x="0" y="0"/>
                  </a:moveTo>
                  <a:lnTo>
                    <a:pt x="1539627" y="0"/>
                  </a:lnTo>
                  <a:lnTo>
                    <a:pt x="1539627" y="2120711"/>
                  </a:lnTo>
                  <a:lnTo>
                    <a:pt x="0" y="2120711"/>
                  </a:lnTo>
                  <a:close/>
                </a:path>
              </a:pathLst>
            </a:custGeom>
            <a:solidFill>
              <a:srgbClr val="87C2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39627" cy="2168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572609">
            <a:off x="12529279" y="5400315"/>
            <a:ext cx="3657600" cy="1106424"/>
          </a:xfrm>
          <a:custGeom>
            <a:avLst/>
            <a:gdLst/>
            <a:ahLst/>
            <a:cxnLst/>
            <a:rect r="r" b="b" t="t" l="l"/>
            <a:pathLst>
              <a:path h="1106424" w="3657600">
                <a:moveTo>
                  <a:pt x="0" y="0"/>
                </a:moveTo>
                <a:lnTo>
                  <a:pt x="3657600" y="0"/>
                </a:lnTo>
                <a:lnTo>
                  <a:pt x="3657600" y="1106424"/>
                </a:lnTo>
                <a:lnTo>
                  <a:pt x="0" y="1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753450" y="3840320"/>
            <a:ext cx="6129761" cy="1099710"/>
            <a:chOff x="0" y="0"/>
            <a:chExt cx="1614423" cy="289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14423" cy="289636"/>
            </a:xfrm>
            <a:custGeom>
              <a:avLst/>
              <a:gdLst/>
              <a:ahLst/>
              <a:cxnLst/>
              <a:rect r="r" b="b" t="t" l="l"/>
              <a:pathLst>
                <a:path h="289636" w="1614423">
                  <a:moveTo>
                    <a:pt x="64413" y="0"/>
                  </a:moveTo>
                  <a:lnTo>
                    <a:pt x="1550010" y="0"/>
                  </a:lnTo>
                  <a:cubicBezTo>
                    <a:pt x="1585584" y="0"/>
                    <a:pt x="1614423" y="28839"/>
                    <a:pt x="1614423" y="64413"/>
                  </a:cubicBezTo>
                  <a:lnTo>
                    <a:pt x="1614423" y="225222"/>
                  </a:lnTo>
                  <a:cubicBezTo>
                    <a:pt x="1614423" y="242306"/>
                    <a:pt x="1607636" y="258690"/>
                    <a:pt x="1595557" y="270769"/>
                  </a:cubicBezTo>
                  <a:cubicBezTo>
                    <a:pt x="1583477" y="282849"/>
                    <a:pt x="1567093" y="289636"/>
                    <a:pt x="1550010" y="289636"/>
                  </a:cubicBezTo>
                  <a:lnTo>
                    <a:pt x="64413" y="289636"/>
                  </a:lnTo>
                  <a:cubicBezTo>
                    <a:pt x="47330" y="289636"/>
                    <a:pt x="30946" y="282849"/>
                    <a:pt x="18866" y="270769"/>
                  </a:cubicBezTo>
                  <a:cubicBezTo>
                    <a:pt x="6786" y="258690"/>
                    <a:pt x="0" y="242306"/>
                    <a:pt x="0" y="225222"/>
                  </a:cubicBezTo>
                  <a:lnTo>
                    <a:pt x="0" y="64413"/>
                  </a:lnTo>
                  <a:cubicBezTo>
                    <a:pt x="0" y="47330"/>
                    <a:pt x="6786" y="30946"/>
                    <a:pt x="18866" y="18866"/>
                  </a:cubicBezTo>
                  <a:cubicBezTo>
                    <a:pt x="30946" y="6786"/>
                    <a:pt x="47330" y="0"/>
                    <a:pt x="64413" y="0"/>
                  </a:cubicBez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614423" cy="337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542457" y="7707453"/>
            <a:ext cx="7603534" cy="1099710"/>
            <a:chOff x="0" y="0"/>
            <a:chExt cx="2002577" cy="2896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02577" cy="289636"/>
            </a:xfrm>
            <a:custGeom>
              <a:avLst/>
              <a:gdLst/>
              <a:ahLst/>
              <a:cxnLst/>
              <a:rect r="r" b="b" t="t" l="l"/>
              <a:pathLst>
                <a:path h="289636" w="2002577">
                  <a:moveTo>
                    <a:pt x="51928" y="0"/>
                  </a:moveTo>
                  <a:lnTo>
                    <a:pt x="1950649" y="0"/>
                  </a:lnTo>
                  <a:cubicBezTo>
                    <a:pt x="1964421" y="0"/>
                    <a:pt x="1977629" y="5471"/>
                    <a:pt x="1987368" y="15209"/>
                  </a:cubicBezTo>
                  <a:cubicBezTo>
                    <a:pt x="1997106" y="24948"/>
                    <a:pt x="2002577" y="38156"/>
                    <a:pt x="2002577" y="51928"/>
                  </a:cubicBezTo>
                  <a:lnTo>
                    <a:pt x="2002577" y="237707"/>
                  </a:lnTo>
                  <a:cubicBezTo>
                    <a:pt x="2002577" y="266387"/>
                    <a:pt x="1979328" y="289636"/>
                    <a:pt x="1950649" y="289636"/>
                  </a:cubicBezTo>
                  <a:lnTo>
                    <a:pt x="51928" y="289636"/>
                  </a:lnTo>
                  <a:cubicBezTo>
                    <a:pt x="38156" y="289636"/>
                    <a:pt x="24948" y="284165"/>
                    <a:pt x="15209" y="274426"/>
                  </a:cubicBezTo>
                  <a:cubicBezTo>
                    <a:pt x="5471" y="264688"/>
                    <a:pt x="0" y="251480"/>
                    <a:pt x="0" y="237707"/>
                  </a:cubicBezTo>
                  <a:lnTo>
                    <a:pt x="0" y="51928"/>
                  </a:lnTo>
                  <a:cubicBezTo>
                    <a:pt x="0" y="38156"/>
                    <a:pt x="5471" y="24948"/>
                    <a:pt x="15209" y="15209"/>
                  </a:cubicBezTo>
                  <a:cubicBezTo>
                    <a:pt x="24948" y="5471"/>
                    <a:pt x="38156" y="0"/>
                    <a:pt x="51928" y="0"/>
                  </a:cubicBez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002577" cy="337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6866305">
            <a:off x="441945" y="4286320"/>
            <a:ext cx="2594199" cy="2894136"/>
          </a:xfrm>
          <a:custGeom>
            <a:avLst/>
            <a:gdLst/>
            <a:ahLst/>
            <a:cxnLst/>
            <a:rect r="r" b="b" t="t" l="l"/>
            <a:pathLst>
              <a:path h="2894136" w="2594199">
                <a:moveTo>
                  <a:pt x="0" y="0"/>
                </a:moveTo>
                <a:lnTo>
                  <a:pt x="2594199" y="0"/>
                </a:lnTo>
                <a:lnTo>
                  <a:pt x="2594199" y="2894136"/>
                </a:lnTo>
                <a:lnTo>
                  <a:pt x="0" y="2894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10860" y="3246735"/>
            <a:ext cx="6129761" cy="1099710"/>
            <a:chOff x="0" y="0"/>
            <a:chExt cx="1614423" cy="2896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14423" cy="289636"/>
            </a:xfrm>
            <a:custGeom>
              <a:avLst/>
              <a:gdLst/>
              <a:ahLst/>
              <a:cxnLst/>
              <a:rect r="r" b="b" t="t" l="l"/>
              <a:pathLst>
                <a:path h="289636" w="1614423">
                  <a:moveTo>
                    <a:pt x="64413" y="0"/>
                  </a:moveTo>
                  <a:lnTo>
                    <a:pt x="1550010" y="0"/>
                  </a:lnTo>
                  <a:cubicBezTo>
                    <a:pt x="1585584" y="0"/>
                    <a:pt x="1614423" y="28839"/>
                    <a:pt x="1614423" y="64413"/>
                  </a:cubicBezTo>
                  <a:lnTo>
                    <a:pt x="1614423" y="225222"/>
                  </a:lnTo>
                  <a:cubicBezTo>
                    <a:pt x="1614423" y="242306"/>
                    <a:pt x="1607636" y="258690"/>
                    <a:pt x="1595557" y="270769"/>
                  </a:cubicBezTo>
                  <a:cubicBezTo>
                    <a:pt x="1583477" y="282849"/>
                    <a:pt x="1567093" y="289636"/>
                    <a:pt x="1550010" y="289636"/>
                  </a:cubicBezTo>
                  <a:lnTo>
                    <a:pt x="64413" y="289636"/>
                  </a:lnTo>
                  <a:cubicBezTo>
                    <a:pt x="47330" y="289636"/>
                    <a:pt x="30946" y="282849"/>
                    <a:pt x="18866" y="270769"/>
                  </a:cubicBezTo>
                  <a:cubicBezTo>
                    <a:pt x="6786" y="258690"/>
                    <a:pt x="0" y="242306"/>
                    <a:pt x="0" y="225222"/>
                  </a:cubicBezTo>
                  <a:lnTo>
                    <a:pt x="0" y="64413"/>
                  </a:lnTo>
                  <a:cubicBezTo>
                    <a:pt x="0" y="47330"/>
                    <a:pt x="6786" y="30946"/>
                    <a:pt x="18866" y="18866"/>
                  </a:cubicBezTo>
                  <a:cubicBezTo>
                    <a:pt x="30946" y="6786"/>
                    <a:pt x="47330" y="0"/>
                    <a:pt x="64413" y="0"/>
                  </a:cubicBez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614423" cy="337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2960405">
            <a:off x="6491300" y="5139869"/>
            <a:ext cx="3295632" cy="2336903"/>
          </a:xfrm>
          <a:custGeom>
            <a:avLst/>
            <a:gdLst/>
            <a:ahLst/>
            <a:cxnLst/>
            <a:rect r="r" b="b" t="t" l="l"/>
            <a:pathLst>
              <a:path h="2336903" w="3295632">
                <a:moveTo>
                  <a:pt x="0" y="0"/>
                </a:moveTo>
                <a:lnTo>
                  <a:pt x="3295632" y="0"/>
                </a:lnTo>
                <a:lnTo>
                  <a:pt x="3295632" y="2336902"/>
                </a:lnTo>
                <a:lnTo>
                  <a:pt x="0" y="2336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335342" y="7219952"/>
            <a:ext cx="6129761" cy="1099710"/>
            <a:chOff x="0" y="0"/>
            <a:chExt cx="1614423" cy="2896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14423" cy="289636"/>
            </a:xfrm>
            <a:custGeom>
              <a:avLst/>
              <a:gdLst/>
              <a:ahLst/>
              <a:cxnLst/>
              <a:rect r="r" b="b" t="t" l="l"/>
              <a:pathLst>
                <a:path h="289636" w="1614423">
                  <a:moveTo>
                    <a:pt x="64413" y="0"/>
                  </a:moveTo>
                  <a:lnTo>
                    <a:pt x="1550010" y="0"/>
                  </a:lnTo>
                  <a:cubicBezTo>
                    <a:pt x="1585584" y="0"/>
                    <a:pt x="1614423" y="28839"/>
                    <a:pt x="1614423" y="64413"/>
                  </a:cubicBezTo>
                  <a:lnTo>
                    <a:pt x="1614423" y="225222"/>
                  </a:lnTo>
                  <a:cubicBezTo>
                    <a:pt x="1614423" y="242306"/>
                    <a:pt x="1607636" y="258690"/>
                    <a:pt x="1595557" y="270769"/>
                  </a:cubicBezTo>
                  <a:cubicBezTo>
                    <a:pt x="1583477" y="282849"/>
                    <a:pt x="1567093" y="289636"/>
                    <a:pt x="1550010" y="289636"/>
                  </a:cubicBezTo>
                  <a:lnTo>
                    <a:pt x="64413" y="289636"/>
                  </a:lnTo>
                  <a:cubicBezTo>
                    <a:pt x="47330" y="289636"/>
                    <a:pt x="30946" y="282849"/>
                    <a:pt x="18866" y="270769"/>
                  </a:cubicBezTo>
                  <a:cubicBezTo>
                    <a:pt x="6786" y="258690"/>
                    <a:pt x="0" y="242306"/>
                    <a:pt x="0" y="225222"/>
                  </a:cubicBezTo>
                  <a:lnTo>
                    <a:pt x="0" y="64413"/>
                  </a:lnTo>
                  <a:cubicBezTo>
                    <a:pt x="0" y="47330"/>
                    <a:pt x="6786" y="30946"/>
                    <a:pt x="18866" y="18866"/>
                  </a:cubicBezTo>
                  <a:cubicBezTo>
                    <a:pt x="30946" y="6786"/>
                    <a:pt x="47330" y="0"/>
                    <a:pt x="64413" y="0"/>
                  </a:cubicBez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614423" cy="337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984362" y="4603303"/>
            <a:ext cx="2124607" cy="2176041"/>
          </a:xfrm>
          <a:custGeom>
            <a:avLst/>
            <a:gdLst/>
            <a:ahLst/>
            <a:cxnLst/>
            <a:rect r="r" b="b" t="t" l="l"/>
            <a:pathLst>
              <a:path h="2176041" w="2124607">
                <a:moveTo>
                  <a:pt x="0" y="0"/>
                </a:moveTo>
                <a:lnTo>
                  <a:pt x="2124607" y="0"/>
                </a:lnTo>
                <a:lnTo>
                  <a:pt x="2124607" y="2176041"/>
                </a:lnTo>
                <a:lnTo>
                  <a:pt x="0" y="2176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739487" y="8556044"/>
            <a:ext cx="1404513" cy="1404513"/>
          </a:xfrm>
          <a:custGeom>
            <a:avLst/>
            <a:gdLst/>
            <a:ahLst/>
            <a:cxnLst/>
            <a:rect r="r" b="b" t="t" l="l"/>
            <a:pathLst>
              <a:path h="1404513" w="1404513">
                <a:moveTo>
                  <a:pt x="0" y="0"/>
                </a:moveTo>
                <a:lnTo>
                  <a:pt x="1404513" y="0"/>
                </a:lnTo>
                <a:lnTo>
                  <a:pt x="1404513" y="1404512"/>
                </a:lnTo>
                <a:lnTo>
                  <a:pt x="0" y="1404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596197" y="5223682"/>
            <a:ext cx="1368041" cy="1863393"/>
          </a:xfrm>
          <a:custGeom>
            <a:avLst/>
            <a:gdLst/>
            <a:ahLst/>
            <a:cxnLst/>
            <a:rect r="r" b="b" t="t" l="l"/>
            <a:pathLst>
              <a:path h="1863393" w="1368041">
                <a:moveTo>
                  <a:pt x="0" y="0"/>
                </a:moveTo>
                <a:lnTo>
                  <a:pt x="1368041" y="0"/>
                </a:lnTo>
                <a:lnTo>
                  <a:pt x="1368041" y="1863392"/>
                </a:lnTo>
                <a:lnTo>
                  <a:pt x="0" y="18633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761945" y="4390175"/>
            <a:ext cx="2067888" cy="2137854"/>
          </a:xfrm>
          <a:custGeom>
            <a:avLst/>
            <a:gdLst/>
            <a:ahLst/>
            <a:cxnLst/>
            <a:rect r="r" b="b" t="t" l="l"/>
            <a:pathLst>
              <a:path h="2137854" w="2067888">
                <a:moveTo>
                  <a:pt x="0" y="0"/>
                </a:moveTo>
                <a:lnTo>
                  <a:pt x="2067888" y="0"/>
                </a:lnTo>
                <a:lnTo>
                  <a:pt x="2067888" y="2137854"/>
                </a:lnTo>
                <a:lnTo>
                  <a:pt x="0" y="21378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10860" y="3429329"/>
            <a:ext cx="61297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Coleta e análise dos dados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35342" y="7446275"/>
            <a:ext cx="61297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Escolha das ferramentas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53450" y="4022913"/>
            <a:ext cx="61297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Aplicação das ferramentas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84466" y="7897635"/>
            <a:ext cx="73472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Acompanhamento dos resultados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62082" y="8146695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55992" y="4063838"/>
            <a:ext cx="1128936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962082" y="5210908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62082" y="2275120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62082" y="-660667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1220938" y="3601038"/>
            <a:ext cx="1214101" cy="4481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354653"/>
            <a:ext cx="8115300" cy="1593279"/>
          </a:xfrm>
          <a:custGeom>
            <a:avLst/>
            <a:gdLst/>
            <a:ahLst/>
            <a:cxnLst/>
            <a:rect r="r" b="b" t="t" l="l"/>
            <a:pathLst>
              <a:path h="1593279" w="8115300">
                <a:moveTo>
                  <a:pt x="0" y="0"/>
                </a:moveTo>
                <a:lnTo>
                  <a:pt x="8115300" y="0"/>
                </a:lnTo>
                <a:lnTo>
                  <a:pt x="8115300" y="1593279"/>
                </a:lnTo>
                <a:lnTo>
                  <a:pt x="0" y="1593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47519"/>
            <a:ext cx="10434893" cy="282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242"/>
              </a:lnSpc>
            </a:pPr>
            <a:r>
              <a:rPr lang="en-US" sz="8030" spc="489">
                <a:solidFill>
                  <a:srgbClr val="324F7C"/>
                </a:solidFill>
                <a:latin typeface="Now Bold"/>
              </a:rPr>
              <a:t>Agradecemos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335243" y="5711030"/>
            <a:ext cx="2648310" cy="2648310"/>
          </a:xfrm>
          <a:custGeom>
            <a:avLst/>
            <a:gdLst/>
            <a:ahLst/>
            <a:cxnLst/>
            <a:rect r="r" b="b" t="t" l="l"/>
            <a:pathLst>
              <a:path h="2648310" w="2648310">
                <a:moveTo>
                  <a:pt x="0" y="0"/>
                </a:moveTo>
                <a:lnTo>
                  <a:pt x="2648310" y="0"/>
                </a:lnTo>
                <a:lnTo>
                  <a:pt x="2648310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5243" y="3062719"/>
            <a:ext cx="2648310" cy="2648310"/>
          </a:xfrm>
          <a:custGeom>
            <a:avLst/>
            <a:gdLst/>
            <a:ahLst/>
            <a:cxnLst/>
            <a:rect r="r" b="b" t="t" l="l"/>
            <a:pathLst>
              <a:path h="2648310" w="2648310">
                <a:moveTo>
                  <a:pt x="0" y="0"/>
                </a:moveTo>
                <a:lnTo>
                  <a:pt x="2648310" y="0"/>
                </a:lnTo>
                <a:lnTo>
                  <a:pt x="2648310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8983553" y="5711030"/>
            <a:ext cx="2648310" cy="2648310"/>
          </a:xfrm>
          <a:custGeom>
            <a:avLst/>
            <a:gdLst/>
            <a:ahLst/>
            <a:cxnLst/>
            <a:rect r="r" b="b" t="t" l="l"/>
            <a:pathLst>
              <a:path h="2648310" w="2648310">
                <a:moveTo>
                  <a:pt x="0" y="0"/>
                </a:moveTo>
                <a:lnTo>
                  <a:pt x="2648311" y="0"/>
                </a:lnTo>
                <a:lnTo>
                  <a:pt x="2648311" y="2648310"/>
                </a:lnTo>
                <a:lnTo>
                  <a:pt x="0" y="2648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8983553" y="3062719"/>
            <a:ext cx="2648310" cy="2648310"/>
          </a:xfrm>
          <a:custGeom>
            <a:avLst/>
            <a:gdLst/>
            <a:ahLst/>
            <a:cxnLst/>
            <a:rect r="r" b="b" t="t" l="l"/>
            <a:pathLst>
              <a:path h="2648310" w="2648310">
                <a:moveTo>
                  <a:pt x="0" y="0"/>
                </a:moveTo>
                <a:lnTo>
                  <a:pt x="2648311" y="0"/>
                </a:lnTo>
                <a:lnTo>
                  <a:pt x="2648311" y="2648311"/>
                </a:lnTo>
                <a:lnTo>
                  <a:pt x="0" y="2648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36776" y="4750031"/>
            <a:ext cx="2093554" cy="1648198"/>
          </a:xfrm>
          <a:custGeom>
            <a:avLst/>
            <a:gdLst/>
            <a:ahLst/>
            <a:cxnLst/>
            <a:rect r="r" b="b" t="t" l="l"/>
            <a:pathLst>
              <a:path h="1648198" w="2093554">
                <a:moveTo>
                  <a:pt x="0" y="0"/>
                </a:moveTo>
                <a:lnTo>
                  <a:pt x="2093554" y="0"/>
                </a:lnTo>
                <a:lnTo>
                  <a:pt x="2093554" y="1648198"/>
                </a:lnTo>
                <a:lnTo>
                  <a:pt x="0" y="1648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317100" y="1028700"/>
            <a:ext cx="1982132" cy="1974389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9314" r="223" b="-931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5562921">
            <a:off x="9218833" y="5180686"/>
            <a:ext cx="3113396" cy="10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54"/>
              </a:lnSpc>
              <a:spcBef>
                <a:spcPct val="0"/>
              </a:spcBef>
            </a:pPr>
            <a:r>
              <a:rPr lang="en-US" sz="3610">
                <a:solidFill>
                  <a:srgbClr val="FFFFFF"/>
                </a:solidFill>
                <a:latin typeface="Open Sans Bold"/>
              </a:rPr>
              <a:t>SCRUM TEAM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298858" y="6890059"/>
            <a:ext cx="2182714" cy="2174187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t="0" r="223" b="-3366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942300" y="4256346"/>
            <a:ext cx="1982132" cy="1974389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6895" r="223" b="-7088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5129170" y="6601339"/>
            <a:ext cx="1982132" cy="1974389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38887" r="223" b="-3888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298858" y="2082159"/>
            <a:ext cx="2182714" cy="2174187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223" t="0" r="223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3181746" y="9242437"/>
            <a:ext cx="5106254" cy="1044563"/>
          </a:xfrm>
          <a:custGeom>
            <a:avLst/>
            <a:gdLst/>
            <a:ahLst/>
            <a:cxnLst/>
            <a:rect r="r" b="b" t="t" l="l"/>
            <a:pathLst>
              <a:path h="1044563" w="5106254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-2700000">
            <a:off x="6321563" y="4000437"/>
            <a:ext cx="2633869" cy="75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590">
                <a:solidFill>
                  <a:srgbClr val="FFFFFF"/>
                </a:solidFill>
                <a:latin typeface="Open Sans Bold"/>
              </a:rPr>
              <a:t>SCRUM MASTER</a:t>
            </a:r>
          </a:p>
        </p:txBody>
      </p:sp>
      <p:sp>
        <p:nvSpPr>
          <p:cNvPr name="TextBox 25" id="25"/>
          <p:cNvSpPr txBox="true"/>
          <p:nvPr/>
        </p:nvSpPr>
        <p:spPr>
          <a:xfrm rot="-7977130">
            <a:off x="6199813" y="6625516"/>
            <a:ext cx="2867120" cy="80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7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Bold"/>
              </a:rPr>
              <a:t>PRODUCT OWNER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0801" y="206525"/>
            <a:ext cx="9274802" cy="113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NOSSO TIME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5063" y="7540908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DANIELLE VIEIRA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95063" y="2733008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ANDRÉ ANTUNES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29824" y="1457093"/>
            <a:ext cx="2868505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ALANN ALUIR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76832" y="4807296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DÉBORA VALENTE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08064" y="7540908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VITOR FERNANDO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cap="flat" w="219075">
            <a:solidFill>
              <a:srgbClr val="1673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cap="flat" w="219075">
            <a:solidFill>
              <a:srgbClr val="294F8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cap="flat" w="219075">
            <a:solidFill>
              <a:srgbClr val="425DA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cap="flat" w="219075">
            <a:solidFill>
              <a:srgbClr val="87A1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cap="flat" w="219075">
            <a:solidFill>
              <a:srgbClr val="95AA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111694" y="1624548"/>
            <a:ext cx="8947529" cy="0"/>
          </a:xfrm>
          <a:prstGeom prst="line">
            <a:avLst/>
          </a:prstGeom>
          <a:ln cap="flat" w="38100">
            <a:solidFill>
              <a:srgbClr val="1673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AutoShape 40" id="40"/>
          <p:cNvSpPr/>
          <p:nvPr/>
        </p:nvSpPr>
        <p:spPr>
          <a:xfrm flipV="true">
            <a:off x="8844692" y="923154"/>
            <a:ext cx="1185639" cy="684529"/>
          </a:xfrm>
          <a:prstGeom prst="line">
            <a:avLst/>
          </a:prstGeom>
          <a:ln cap="flat" w="38100">
            <a:solidFill>
              <a:srgbClr val="1673E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5498328" y="2281957"/>
            <a:ext cx="1982132" cy="1974389"/>
            <a:chOff x="0" y="0"/>
            <a:chExt cx="6502400" cy="6477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223" t="-23868" r="223" b="-23868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573E1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2355978" y="2869739"/>
            <a:ext cx="2868505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000000"/>
                </a:solidFill>
                <a:latin typeface="Lato Bold"/>
              </a:rPr>
              <a:t>RONILSON GOULART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947911" y="1683270"/>
            <a:ext cx="0" cy="4538882"/>
          </a:xfrm>
          <a:prstGeom prst="line">
            <a:avLst/>
          </a:prstGeom>
          <a:ln cap="flat" w="47625">
            <a:solidFill>
              <a:srgbClr val="294F8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9639300"/>
            <a:ext cx="13457996" cy="3264379"/>
            <a:chOff x="0" y="0"/>
            <a:chExt cx="17943995" cy="4352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3457996" y="9721304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450119" y="1789983"/>
            <a:ext cx="1377404" cy="1377404"/>
          </a:xfrm>
          <a:custGeom>
            <a:avLst/>
            <a:gdLst/>
            <a:ahLst/>
            <a:cxnLst/>
            <a:rect r="r" b="b" t="t" l="l"/>
            <a:pathLst>
              <a:path h="1377404" w="1377404">
                <a:moveTo>
                  <a:pt x="0" y="0"/>
                </a:moveTo>
                <a:lnTo>
                  <a:pt x="1377404" y="0"/>
                </a:lnTo>
                <a:lnTo>
                  <a:pt x="1377404" y="1377403"/>
                </a:lnTo>
                <a:lnTo>
                  <a:pt x="0" y="1377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58656" y="1873770"/>
            <a:ext cx="1484116" cy="1484116"/>
          </a:xfrm>
          <a:custGeom>
            <a:avLst/>
            <a:gdLst/>
            <a:ahLst/>
            <a:cxnLst/>
            <a:rect r="r" b="b" t="t" l="l"/>
            <a:pathLst>
              <a:path h="1484116" w="1484116">
                <a:moveTo>
                  <a:pt x="0" y="0"/>
                </a:moveTo>
                <a:lnTo>
                  <a:pt x="1484116" y="0"/>
                </a:lnTo>
                <a:lnTo>
                  <a:pt x="1484116" y="1484116"/>
                </a:lnTo>
                <a:lnTo>
                  <a:pt x="0" y="1484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62089" y="343266"/>
            <a:ext cx="5829999" cy="1144605"/>
          </a:xfrm>
          <a:custGeom>
            <a:avLst/>
            <a:gdLst/>
            <a:ahLst/>
            <a:cxnLst/>
            <a:rect r="r" b="b" t="t" l="l"/>
            <a:pathLst>
              <a:path h="1144605" w="5829999">
                <a:moveTo>
                  <a:pt x="0" y="0"/>
                </a:moveTo>
                <a:lnTo>
                  <a:pt x="5829999" y="0"/>
                </a:lnTo>
                <a:lnTo>
                  <a:pt x="5829999" y="1144605"/>
                </a:lnTo>
                <a:lnTo>
                  <a:pt x="0" y="11446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3715" y="262648"/>
            <a:ext cx="6977998" cy="122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294F87"/>
                </a:solidFill>
                <a:latin typeface="Now Bold"/>
              </a:rPr>
              <a:t>SOBRE NÓS</a:t>
            </a:r>
          </a:p>
        </p:txBody>
      </p:sp>
      <p:sp>
        <p:nvSpPr>
          <p:cNvPr name="AutoShape 17" id="17"/>
          <p:cNvSpPr/>
          <p:nvPr/>
        </p:nvSpPr>
        <p:spPr>
          <a:xfrm>
            <a:off x="81160" y="1506921"/>
            <a:ext cx="7530553" cy="0"/>
          </a:xfrm>
          <a:prstGeom prst="line">
            <a:avLst/>
          </a:prstGeom>
          <a:ln cap="flat" w="38100">
            <a:solidFill>
              <a:srgbClr val="324F7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7612191" y="683340"/>
            <a:ext cx="1397909" cy="807083"/>
          </a:xfrm>
          <a:prstGeom prst="line">
            <a:avLst/>
          </a:prstGeom>
          <a:ln cap="flat" w="38100">
            <a:solidFill>
              <a:srgbClr val="324F7C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691053" y="8168232"/>
            <a:ext cx="3546146" cy="1009484"/>
            <a:chOff x="0" y="0"/>
            <a:chExt cx="2565722" cy="73038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050800" y="8168232"/>
            <a:ext cx="3546146" cy="1009484"/>
            <a:chOff x="0" y="0"/>
            <a:chExt cx="2565722" cy="73038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039545" y="8168232"/>
            <a:ext cx="3546146" cy="1009484"/>
            <a:chOff x="0" y="0"/>
            <a:chExt cx="2565722" cy="7303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73E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718828" y="8157071"/>
            <a:ext cx="3546146" cy="1009484"/>
            <a:chOff x="0" y="0"/>
            <a:chExt cx="2565722" cy="73038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3E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34001">
            <a:off x="7377340" y="8157071"/>
            <a:ext cx="3546146" cy="1009484"/>
            <a:chOff x="0" y="0"/>
            <a:chExt cx="2565722" cy="73038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5DA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239915" y="6388124"/>
            <a:ext cx="1350105" cy="1196531"/>
          </a:xfrm>
          <a:custGeom>
            <a:avLst/>
            <a:gdLst/>
            <a:ahLst/>
            <a:cxnLst/>
            <a:rect r="r" b="b" t="t" l="l"/>
            <a:pathLst>
              <a:path h="1196531" w="1350105">
                <a:moveTo>
                  <a:pt x="0" y="0"/>
                </a:moveTo>
                <a:lnTo>
                  <a:pt x="1350105" y="0"/>
                </a:lnTo>
                <a:lnTo>
                  <a:pt x="1350105" y="1196531"/>
                </a:lnTo>
                <a:lnTo>
                  <a:pt x="0" y="11965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369981" y="6479852"/>
            <a:ext cx="1089972" cy="970075"/>
          </a:xfrm>
          <a:custGeom>
            <a:avLst/>
            <a:gdLst/>
            <a:ahLst/>
            <a:cxnLst/>
            <a:rect r="r" b="b" t="t" l="l"/>
            <a:pathLst>
              <a:path h="970075" w="1089972">
                <a:moveTo>
                  <a:pt x="0" y="0"/>
                </a:moveTo>
                <a:lnTo>
                  <a:pt x="1089972" y="0"/>
                </a:lnTo>
                <a:lnTo>
                  <a:pt x="1089972" y="970075"/>
                </a:lnTo>
                <a:lnTo>
                  <a:pt x="0" y="9700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233386" y="4248162"/>
            <a:ext cx="8958702" cy="1901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000000"/>
                </a:solidFill>
                <a:latin typeface="DM Sans"/>
              </a:rPr>
              <a:t>“SER RECONHECIDO COMO UM PARCEIRO DE CONFIANÇA E LÍDER NA INDÚSTRIA DE CONSULTORIA EMPRESARIAL, CRIANDO UM IMPACTO POSITIVO NAS EMPRESAS EM TODO O MUNDO. ALMEJAMOS SER UMA REFERÊNCIA EM INOVAÇÃO, EXCELÊNCIA E COMPROMISSO COM OS NOSSOS CLIENTES.”​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160" y="3947852"/>
            <a:ext cx="8454993" cy="228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 strike="noStrike" u="none">
                <a:solidFill>
                  <a:srgbClr val="000000"/>
                </a:solidFill>
                <a:latin typeface="DM Sans"/>
              </a:rPr>
              <a:t>​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 strike="noStrike" u="none">
                <a:solidFill>
                  <a:srgbClr val="000000"/>
                </a:solidFill>
                <a:latin typeface="DM Sans"/>
              </a:rPr>
              <a:t>“A NOSSA MISSÃO É FORNECER SOLUÇÕES DE CONSULTORIA EMPRESARIAL DE ALTA QUALIDADE, AJUDANDO OS NOSSOS CLIENTES A ALCANÇAR O SUCESSO E O CRESCIMENTO SUSTENTÁVEL NOS SEUS NEGÓCIOS.”​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2026121" y="3719836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294F87"/>
                </a:solidFill>
                <a:latin typeface="DM Sans Bold"/>
              </a:rPr>
              <a:t>MISSÃO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06472" y="3691261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294F87"/>
                </a:solidFill>
                <a:latin typeface="DM Sans Bold"/>
              </a:rPr>
              <a:t>VISÃO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01543" y="7613230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294F87"/>
                </a:solidFill>
                <a:latin typeface="DM Sans Bold"/>
              </a:rPr>
              <a:t>VALORES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32785" y="8369243"/>
            <a:ext cx="2339201" cy="55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8"/>
              </a:lnSpc>
              <a:spcBef>
                <a:spcPct val="0"/>
              </a:spcBef>
            </a:pPr>
            <a:r>
              <a:rPr lang="en-US" sz="3201">
                <a:solidFill>
                  <a:srgbClr val="051D40"/>
                </a:solidFill>
                <a:latin typeface="DM Sans Bold"/>
              </a:rPr>
              <a:t>Integridade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4526" y="8362892"/>
            <a:ext cx="2339201" cy="55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8"/>
              </a:lnSpc>
              <a:spcBef>
                <a:spcPct val="0"/>
              </a:spcBef>
            </a:pPr>
            <a:r>
              <a:rPr lang="en-US" sz="3201">
                <a:solidFill>
                  <a:srgbClr val="051D40"/>
                </a:solidFill>
                <a:latin typeface="DM Sans Bold"/>
              </a:rPr>
              <a:t>Excelência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559818" y="8362892"/>
            <a:ext cx="2590959" cy="55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8"/>
              </a:lnSpc>
              <a:spcBef>
                <a:spcPct val="0"/>
              </a:spcBef>
            </a:pPr>
            <a:r>
              <a:rPr lang="en-US" sz="3201">
                <a:solidFill>
                  <a:srgbClr val="051D40"/>
                </a:solidFill>
                <a:latin typeface="DM Sans Bold"/>
              </a:rPr>
              <a:t>Colaboração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394946" y="8351731"/>
            <a:ext cx="2339201" cy="55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8"/>
              </a:lnSpc>
              <a:spcBef>
                <a:spcPct val="0"/>
              </a:spcBef>
            </a:pPr>
            <a:r>
              <a:rPr lang="en-US" sz="3201">
                <a:solidFill>
                  <a:srgbClr val="051D40"/>
                </a:solidFill>
                <a:latin typeface="DM Sans Bold"/>
              </a:rPr>
              <a:t>Inovação</a:t>
            </a:r>
          </a:p>
        </p:txBody>
      </p:sp>
      <p:sp>
        <p:nvSpPr>
          <p:cNvPr name="TextBox 45" id="45"/>
          <p:cNvSpPr txBox="true"/>
          <p:nvPr/>
        </p:nvSpPr>
        <p:spPr>
          <a:xfrm rot="-34001">
            <a:off x="7765946" y="8348605"/>
            <a:ext cx="2891427" cy="55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8"/>
              </a:lnSpc>
              <a:spcBef>
                <a:spcPct val="0"/>
              </a:spcBef>
            </a:pPr>
            <a:r>
              <a:rPr lang="en-US" sz="3201">
                <a:solidFill>
                  <a:srgbClr val="051D40"/>
                </a:solidFill>
                <a:latin typeface="DM Sans Bold"/>
              </a:rPr>
              <a:t>Compromisso</a:t>
            </a:r>
          </a:p>
        </p:txBody>
      </p:sp>
      <p:sp>
        <p:nvSpPr>
          <p:cNvPr name="AutoShape 46" id="46"/>
          <p:cNvSpPr/>
          <p:nvPr/>
        </p:nvSpPr>
        <p:spPr>
          <a:xfrm>
            <a:off x="1028018" y="6412557"/>
            <a:ext cx="6645027" cy="0"/>
          </a:xfrm>
          <a:prstGeom prst="line">
            <a:avLst/>
          </a:prstGeom>
          <a:ln cap="flat" w="47625">
            <a:solidFill>
              <a:srgbClr val="294F8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10423773" y="6436369"/>
            <a:ext cx="6645027" cy="0"/>
          </a:xfrm>
          <a:prstGeom prst="line">
            <a:avLst/>
          </a:prstGeom>
          <a:ln cap="flat" w="47625">
            <a:solidFill>
              <a:srgbClr val="294F8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81746" y="9242437"/>
            <a:ext cx="5106254" cy="1044563"/>
          </a:xfrm>
          <a:custGeom>
            <a:avLst/>
            <a:gdLst/>
            <a:ahLst/>
            <a:cxnLst/>
            <a:rect r="r" b="b" t="t" l="l"/>
            <a:pathLst>
              <a:path h="1044563" w="5106254">
                <a:moveTo>
                  <a:pt x="0" y="0"/>
                </a:moveTo>
                <a:lnTo>
                  <a:pt x="5106254" y="0"/>
                </a:lnTo>
                <a:lnTo>
                  <a:pt x="5106254" y="1044563"/>
                </a:lnTo>
                <a:lnTo>
                  <a:pt x="0" y="1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801" y="206525"/>
            <a:ext cx="12910945" cy="113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1573E1"/>
                </a:solidFill>
                <a:latin typeface="Poppins Heavy"/>
              </a:rPr>
              <a:t>RESPONSABILIDADES</a:t>
            </a:r>
          </a:p>
        </p:txBody>
      </p:sp>
      <p:sp>
        <p:nvSpPr>
          <p:cNvPr name="AutoShape 4" id="4"/>
          <p:cNvSpPr/>
          <p:nvPr/>
        </p:nvSpPr>
        <p:spPr>
          <a:xfrm>
            <a:off x="15436139" y="-618248"/>
            <a:ext cx="4590707" cy="4590707"/>
          </a:xfrm>
          <a:prstGeom prst="line">
            <a:avLst/>
          </a:prstGeom>
          <a:ln cap="flat" w="219075">
            <a:solidFill>
              <a:srgbClr val="1673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5358684" y="-81226"/>
            <a:ext cx="4590707" cy="4590707"/>
          </a:xfrm>
          <a:prstGeom prst="line">
            <a:avLst/>
          </a:prstGeom>
          <a:ln cap="flat" w="219075">
            <a:solidFill>
              <a:srgbClr val="294F8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5779973" y="-896104"/>
            <a:ext cx="4590707" cy="4590707"/>
          </a:xfrm>
          <a:prstGeom prst="line">
            <a:avLst/>
          </a:prstGeom>
          <a:ln cap="flat" w="219075">
            <a:solidFill>
              <a:srgbClr val="425DA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6489394" y="-818649"/>
            <a:ext cx="4590707" cy="4590707"/>
          </a:xfrm>
          <a:prstGeom prst="line">
            <a:avLst/>
          </a:prstGeom>
          <a:ln cap="flat" w="219075">
            <a:solidFill>
              <a:srgbClr val="87A1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7198816" y="-741194"/>
            <a:ext cx="4590707" cy="4590707"/>
          </a:xfrm>
          <a:prstGeom prst="line">
            <a:avLst/>
          </a:prstGeom>
          <a:ln cap="flat" w="219075">
            <a:solidFill>
              <a:srgbClr val="95AA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385101" y="1497732"/>
            <a:ext cx="12007364" cy="0"/>
          </a:xfrm>
          <a:prstGeom prst="line">
            <a:avLst/>
          </a:prstGeom>
          <a:ln cap="flat" w="47625">
            <a:solidFill>
              <a:srgbClr val="1673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AutoShape 12" id="12"/>
          <p:cNvSpPr/>
          <p:nvPr/>
        </p:nvSpPr>
        <p:spPr>
          <a:xfrm flipV="true">
            <a:off x="12404350" y="556478"/>
            <a:ext cx="1591098" cy="918621"/>
          </a:xfrm>
          <a:prstGeom prst="line">
            <a:avLst/>
          </a:prstGeom>
          <a:ln cap="flat" w="47625">
            <a:solidFill>
              <a:srgbClr val="1673E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41602" y="1721570"/>
            <a:ext cx="17938629" cy="7520867"/>
          </a:xfrm>
          <a:custGeom>
            <a:avLst/>
            <a:gdLst/>
            <a:ahLst/>
            <a:cxnLst/>
            <a:rect r="r" b="b" t="t" l="l"/>
            <a:pathLst>
              <a:path h="7520867" w="17938629">
                <a:moveTo>
                  <a:pt x="0" y="0"/>
                </a:moveTo>
                <a:lnTo>
                  <a:pt x="17938629" y="0"/>
                </a:lnTo>
                <a:lnTo>
                  <a:pt x="17938629" y="7520867"/>
                </a:lnTo>
                <a:lnTo>
                  <a:pt x="0" y="7520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11" t="-66378" r="-25240" b="-2344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4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35729" y="-2492352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6231" y="566151"/>
            <a:ext cx="7674654" cy="1968645"/>
            <a:chOff x="0" y="0"/>
            <a:chExt cx="2799735" cy="718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9735" cy="718167"/>
            </a:xfrm>
            <a:custGeom>
              <a:avLst/>
              <a:gdLst/>
              <a:ahLst/>
              <a:cxnLst/>
              <a:rect r="r" b="b" t="t" l="l"/>
              <a:pathLst>
                <a:path h="718167" w="2799735">
                  <a:moveTo>
                    <a:pt x="0" y="0"/>
                  </a:moveTo>
                  <a:lnTo>
                    <a:pt x="2799735" y="0"/>
                  </a:lnTo>
                  <a:lnTo>
                    <a:pt x="2799735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58239" y="-36890"/>
            <a:ext cx="15913592" cy="444656"/>
            <a:chOff x="0" y="0"/>
            <a:chExt cx="5454170" cy="152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54171" cy="152400"/>
            </a:xfrm>
            <a:custGeom>
              <a:avLst/>
              <a:gdLst/>
              <a:ahLst/>
              <a:cxnLst/>
              <a:rect r="r" b="b" t="t" l="l"/>
              <a:pathLst>
                <a:path h="152400" w="5454171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828162" y="8761734"/>
            <a:ext cx="1459838" cy="1525266"/>
          </a:xfrm>
          <a:custGeom>
            <a:avLst/>
            <a:gdLst/>
            <a:ahLst/>
            <a:cxnLst/>
            <a:rect r="r" b="b" t="t" l="l"/>
            <a:pathLst>
              <a:path h="1525266" w="1459838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10205" y="4079288"/>
            <a:ext cx="5968805" cy="1543050"/>
            <a:chOff x="0" y="0"/>
            <a:chExt cx="1572031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72031" cy="406400"/>
            </a:xfrm>
            <a:custGeom>
              <a:avLst/>
              <a:gdLst/>
              <a:ahLst/>
              <a:cxnLst/>
              <a:rect r="r" b="b" t="t" l="l"/>
              <a:pathLst>
                <a:path h="406400" w="1572031">
                  <a:moveTo>
                    <a:pt x="1368831" y="0"/>
                  </a:moveTo>
                  <a:cubicBezTo>
                    <a:pt x="1481055" y="0"/>
                    <a:pt x="1572031" y="90976"/>
                    <a:pt x="1572031" y="203200"/>
                  </a:cubicBezTo>
                  <a:cubicBezTo>
                    <a:pt x="1572031" y="315424"/>
                    <a:pt x="1481055" y="406400"/>
                    <a:pt x="13688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7203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58300" y="4079288"/>
            <a:ext cx="7471683" cy="1543050"/>
            <a:chOff x="0" y="0"/>
            <a:chExt cx="196785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67851" cy="406400"/>
            </a:xfrm>
            <a:custGeom>
              <a:avLst/>
              <a:gdLst/>
              <a:ahLst/>
              <a:cxnLst/>
              <a:rect r="r" b="b" t="t" l="l"/>
              <a:pathLst>
                <a:path h="406400" w="1967851">
                  <a:moveTo>
                    <a:pt x="1764651" y="0"/>
                  </a:moveTo>
                  <a:cubicBezTo>
                    <a:pt x="1876875" y="0"/>
                    <a:pt x="1967851" y="90976"/>
                    <a:pt x="1967851" y="203200"/>
                  </a:cubicBezTo>
                  <a:cubicBezTo>
                    <a:pt x="1967851" y="315424"/>
                    <a:pt x="1876875" y="406400"/>
                    <a:pt x="17646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6785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16502" y="1063434"/>
            <a:ext cx="9274802" cy="95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0"/>
              </a:lnSpc>
            </a:pPr>
            <a:r>
              <a:rPr lang="en-US" sz="6486" spc="648">
                <a:solidFill>
                  <a:srgbClr val="000000"/>
                </a:solidFill>
                <a:latin typeface="Poppins Heavy"/>
              </a:rPr>
              <a:t>CONTEXTO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1783" y="7564736"/>
            <a:ext cx="7674654" cy="1543050"/>
            <a:chOff x="0" y="0"/>
            <a:chExt cx="2021308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21308" cy="406400"/>
            </a:xfrm>
            <a:custGeom>
              <a:avLst/>
              <a:gdLst/>
              <a:ahLst/>
              <a:cxnLst/>
              <a:rect r="r" b="b" t="t" l="l"/>
              <a:pathLst>
                <a:path h="406400" w="2021308">
                  <a:moveTo>
                    <a:pt x="1818108" y="0"/>
                  </a:moveTo>
                  <a:cubicBezTo>
                    <a:pt x="1930332" y="0"/>
                    <a:pt x="2021308" y="90976"/>
                    <a:pt x="2021308" y="203200"/>
                  </a:cubicBezTo>
                  <a:cubicBezTo>
                    <a:pt x="2021308" y="315424"/>
                    <a:pt x="1930332" y="406400"/>
                    <a:pt x="18181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021308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70371" y="7487996"/>
            <a:ext cx="4244570" cy="1543050"/>
            <a:chOff x="0" y="0"/>
            <a:chExt cx="1117911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17912" cy="406400"/>
            </a:xfrm>
            <a:custGeom>
              <a:avLst/>
              <a:gdLst/>
              <a:ahLst/>
              <a:cxnLst/>
              <a:rect r="r" b="b" t="t" l="l"/>
              <a:pathLst>
                <a:path h="406400" w="1117912">
                  <a:moveTo>
                    <a:pt x="914712" y="0"/>
                  </a:moveTo>
                  <a:cubicBezTo>
                    <a:pt x="1026936" y="0"/>
                    <a:pt x="1117912" y="90976"/>
                    <a:pt x="1117912" y="203200"/>
                  </a:cubicBezTo>
                  <a:cubicBezTo>
                    <a:pt x="1117912" y="315424"/>
                    <a:pt x="1026936" y="406400"/>
                    <a:pt x="91471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11791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42258" y="3898313"/>
            <a:ext cx="7674654" cy="14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34"/>
              </a:lnSpc>
            </a:pPr>
            <a:r>
              <a:rPr lang="en-US" sz="8667">
                <a:solidFill>
                  <a:srgbClr val="000000"/>
                </a:solidFill>
                <a:latin typeface="Open Sans Bold"/>
              </a:rPr>
              <a:t>Produção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1308" y="7450436"/>
            <a:ext cx="7674654" cy="14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34"/>
              </a:lnSpc>
            </a:pPr>
            <a:r>
              <a:rPr lang="en-US" sz="8667">
                <a:solidFill>
                  <a:srgbClr val="000000"/>
                </a:solidFill>
                <a:latin typeface="Open Sans Bold"/>
              </a:rPr>
              <a:t>Supply Chain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63033" y="3945938"/>
            <a:ext cx="7674654" cy="14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34"/>
              </a:lnSpc>
            </a:pPr>
            <a:r>
              <a:rPr lang="en-US" sz="8667">
                <a:solidFill>
                  <a:srgbClr val="000000"/>
                </a:solidFill>
                <a:latin typeface="Open Sans Bold"/>
              </a:rPr>
              <a:t>Ferramentas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55329" y="7431386"/>
            <a:ext cx="7674654" cy="14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34"/>
              </a:lnSpc>
            </a:pPr>
            <a:r>
              <a:rPr lang="en-US" sz="8667">
                <a:solidFill>
                  <a:srgbClr val="000000"/>
                </a:solidFill>
                <a:latin typeface="Open Sans Bold"/>
              </a:rPr>
              <a:t>PPCP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5269" y="4652423"/>
            <a:ext cx="1515462" cy="1839965"/>
          </a:xfrm>
          <a:custGeom>
            <a:avLst/>
            <a:gdLst/>
            <a:ahLst/>
            <a:cxnLst/>
            <a:rect r="r" b="b" t="t" l="l"/>
            <a:pathLst>
              <a:path h="1839965" w="1515462">
                <a:moveTo>
                  <a:pt x="0" y="0"/>
                </a:moveTo>
                <a:lnTo>
                  <a:pt x="1515463" y="0"/>
                </a:lnTo>
                <a:lnTo>
                  <a:pt x="1515463" y="1839965"/>
                </a:lnTo>
                <a:lnTo>
                  <a:pt x="0" y="1839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26057"/>
            <a:ext cx="1472032" cy="1458650"/>
          </a:xfrm>
          <a:custGeom>
            <a:avLst/>
            <a:gdLst/>
            <a:ahLst/>
            <a:cxnLst/>
            <a:rect r="r" b="b" t="t" l="l"/>
            <a:pathLst>
              <a:path h="1458650" w="1472032">
                <a:moveTo>
                  <a:pt x="0" y="0"/>
                </a:moveTo>
                <a:lnTo>
                  <a:pt x="1472032" y="0"/>
                </a:lnTo>
                <a:lnTo>
                  <a:pt x="1472032" y="1458650"/>
                </a:lnTo>
                <a:lnTo>
                  <a:pt x="0" y="1458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65686" y="4332247"/>
            <a:ext cx="1840838" cy="1878406"/>
          </a:xfrm>
          <a:custGeom>
            <a:avLst/>
            <a:gdLst/>
            <a:ahLst/>
            <a:cxnLst/>
            <a:rect r="r" b="b" t="t" l="l"/>
            <a:pathLst>
              <a:path h="1878406" w="1840838">
                <a:moveTo>
                  <a:pt x="0" y="0"/>
                </a:moveTo>
                <a:lnTo>
                  <a:pt x="1840838" y="0"/>
                </a:lnTo>
                <a:lnTo>
                  <a:pt x="1840838" y="1878406"/>
                </a:lnTo>
                <a:lnTo>
                  <a:pt x="0" y="1878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75078" y="7757630"/>
            <a:ext cx="1448836" cy="1470899"/>
          </a:xfrm>
          <a:custGeom>
            <a:avLst/>
            <a:gdLst/>
            <a:ahLst/>
            <a:cxnLst/>
            <a:rect r="r" b="b" t="t" l="l"/>
            <a:pathLst>
              <a:path h="1470899" w="1448836">
                <a:moveTo>
                  <a:pt x="0" y="0"/>
                </a:moveTo>
                <a:lnTo>
                  <a:pt x="1448835" y="0"/>
                </a:lnTo>
                <a:lnTo>
                  <a:pt x="1448835" y="1470899"/>
                </a:lnTo>
                <a:lnTo>
                  <a:pt x="0" y="1470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86047" y="7227483"/>
            <a:ext cx="1894850" cy="1451929"/>
          </a:xfrm>
          <a:custGeom>
            <a:avLst/>
            <a:gdLst/>
            <a:ahLst/>
            <a:cxnLst/>
            <a:rect r="r" b="b" t="t" l="l"/>
            <a:pathLst>
              <a:path h="1451929" w="1894850">
                <a:moveTo>
                  <a:pt x="0" y="0"/>
                </a:moveTo>
                <a:lnTo>
                  <a:pt x="1894850" y="0"/>
                </a:lnTo>
                <a:lnTo>
                  <a:pt x="1894850" y="1451929"/>
                </a:lnTo>
                <a:lnTo>
                  <a:pt x="0" y="14519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2254" y="378695"/>
            <a:ext cx="9274802" cy="113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686" spc="768">
                <a:solidFill>
                  <a:srgbClr val="F0F1F4"/>
                </a:solidFill>
                <a:latin typeface="Poppins Heavy"/>
              </a:rPr>
              <a:t>OBJETIVOS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-290" y="1734793"/>
            <a:ext cx="895342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8944981" y="932919"/>
            <a:ext cx="1052075" cy="79078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004792" y="8050050"/>
            <a:ext cx="1840838" cy="1525266"/>
          </a:xfrm>
          <a:custGeom>
            <a:avLst/>
            <a:gdLst/>
            <a:ahLst/>
            <a:cxnLst/>
            <a:rect r="r" b="b" t="t" l="l"/>
            <a:pathLst>
              <a:path h="1525266" w="1840838">
                <a:moveTo>
                  <a:pt x="0" y="0"/>
                </a:moveTo>
                <a:lnTo>
                  <a:pt x="1840838" y="0"/>
                </a:lnTo>
                <a:lnTo>
                  <a:pt x="1840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3333" t="-18390" r="-464745" b="-23324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448353" y="6339884"/>
            <a:ext cx="6374408" cy="1273586"/>
            <a:chOff x="0" y="0"/>
            <a:chExt cx="1864314" cy="3724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64314" cy="372484"/>
            </a:xfrm>
            <a:custGeom>
              <a:avLst/>
              <a:gdLst/>
              <a:ahLst/>
              <a:cxnLst/>
              <a:rect r="r" b="b" t="t" l="l"/>
              <a:pathLst>
                <a:path h="372484" w="1864314">
                  <a:moveTo>
                    <a:pt x="1864314" y="0"/>
                  </a:moveTo>
                  <a:lnTo>
                    <a:pt x="0" y="0"/>
                  </a:lnTo>
                  <a:lnTo>
                    <a:pt x="101600" y="186242"/>
                  </a:lnTo>
                  <a:lnTo>
                    <a:pt x="0" y="372484"/>
                  </a:lnTo>
                  <a:lnTo>
                    <a:pt x="1864314" y="372484"/>
                  </a:lnTo>
                  <a:lnTo>
                    <a:pt x="1762714" y="186242"/>
                  </a:lnTo>
                  <a:lnTo>
                    <a:pt x="1864314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8900" y="-66675"/>
              <a:ext cx="1686514" cy="43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27"/>
                </a:lnSpc>
              </a:pPr>
              <a:r>
                <a:rPr lang="en-US" sz="3787">
                  <a:solidFill>
                    <a:srgbClr val="FFFFFF"/>
                  </a:solidFill>
                  <a:latin typeface="DM Sans"/>
                </a:rPr>
                <a:t>Eficiencia dos Processos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64420" y="3799669"/>
            <a:ext cx="6374408" cy="1389088"/>
            <a:chOff x="0" y="0"/>
            <a:chExt cx="1864314" cy="4062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64314" cy="406265"/>
            </a:xfrm>
            <a:custGeom>
              <a:avLst/>
              <a:gdLst/>
              <a:ahLst/>
              <a:cxnLst/>
              <a:rect r="r" b="b" t="t" l="l"/>
              <a:pathLst>
                <a:path h="406265" w="1864314">
                  <a:moveTo>
                    <a:pt x="1864314" y="0"/>
                  </a:moveTo>
                  <a:lnTo>
                    <a:pt x="0" y="0"/>
                  </a:lnTo>
                  <a:lnTo>
                    <a:pt x="101600" y="203132"/>
                  </a:lnTo>
                  <a:lnTo>
                    <a:pt x="0" y="406265"/>
                  </a:lnTo>
                  <a:lnTo>
                    <a:pt x="1864314" y="406265"/>
                  </a:lnTo>
                  <a:lnTo>
                    <a:pt x="1762714" y="203132"/>
                  </a:lnTo>
                  <a:lnTo>
                    <a:pt x="1864314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88900" y="-57150"/>
              <a:ext cx="1686514" cy="463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51"/>
                </a:lnSpc>
              </a:pPr>
              <a:r>
                <a:rPr lang="en-US" sz="3587">
                  <a:solidFill>
                    <a:srgbClr val="FFFFFF"/>
                  </a:solidFill>
                  <a:latin typeface="DM Sans"/>
                </a:rPr>
                <a:t>Análise do Planejamento Produtivo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64420" y="2326057"/>
            <a:ext cx="6374408" cy="1273586"/>
            <a:chOff x="0" y="0"/>
            <a:chExt cx="1864314" cy="3724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64314" cy="372484"/>
            </a:xfrm>
            <a:custGeom>
              <a:avLst/>
              <a:gdLst/>
              <a:ahLst/>
              <a:cxnLst/>
              <a:rect r="r" b="b" t="t" l="l"/>
              <a:pathLst>
                <a:path h="372484" w="1864314">
                  <a:moveTo>
                    <a:pt x="1864314" y="0"/>
                  </a:moveTo>
                  <a:lnTo>
                    <a:pt x="0" y="0"/>
                  </a:lnTo>
                  <a:lnTo>
                    <a:pt x="101600" y="186242"/>
                  </a:lnTo>
                  <a:lnTo>
                    <a:pt x="0" y="372484"/>
                  </a:lnTo>
                  <a:lnTo>
                    <a:pt x="1864314" y="372484"/>
                  </a:lnTo>
                  <a:lnTo>
                    <a:pt x="1762714" y="186242"/>
                  </a:lnTo>
                  <a:lnTo>
                    <a:pt x="1864314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88900" y="-66675"/>
              <a:ext cx="1686514" cy="43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27"/>
                </a:lnSpc>
              </a:pPr>
              <a:r>
                <a:rPr lang="en-US" sz="3787">
                  <a:solidFill>
                    <a:srgbClr val="FFFFFF"/>
                  </a:solidFill>
                  <a:latin typeface="DM Sans"/>
                </a:rPr>
                <a:t>Novas Ferramentas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38828" y="2962851"/>
            <a:ext cx="6374408" cy="1449337"/>
            <a:chOff x="0" y="0"/>
            <a:chExt cx="1864314" cy="42388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64314" cy="423885"/>
            </a:xfrm>
            <a:custGeom>
              <a:avLst/>
              <a:gdLst/>
              <a:ahLst/>
              <a:cxnLst/>
              <a:rect r="r" b="b" t="t" l="l"/>
              <a:pathLst>
                <a:path h="423885" w="1864314">
                  <a:moveTo>
                    <a:pt x="1864314" y="0"/>
                  </a:moveTo>
                  <a:lnTo>
                    <a:pt x="0" y="0"/>
                  </a:lnTo>
                  <a:lnTo>
                    <a:pt x="101600" y="211943"/>
                  </a:lnTo>
                  <a:lnTo>
                    <a:pt x="0" y="423885"/>
                  </a:lnTo>
                  <a:lnTo>
                    <a:pt x="1864314" y="423885"/>
                  </a:lnTo>
                  <a:lnTo>
                    <a:pt x="1762714" y="211943"/>
                  </a:lnTo>
                  <a:lnTo>
                    <a:pt x="1864314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88900" y="-66675"/>
              <a:ext cx="1686514" cy="490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27"/>
                </a:lnSpc>
              </a:pPr>
              <a:r>
                <a:rPr lang="en-US" sz="3787">
                  <a:solidFill>
                    <a:srgbClr val="FFFFFF"/>
                  </a:solidFill>
                  <a:latin typeface="DM Sans"/>
                </a:rPr>
                <a:t>Indicadores de Desempenho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054895" y="5388782"/>
            <a:ext cx="6374408" cy="1449337"/>
            <a:chOff x="0" y="0"/>
            <a:chExt cx="1864314" cy="42388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64314" cy="423885"/>
            </a:xfrm>
            <a:custGeom>
              <a:avLst/>
              <a:gdLst/>
              <a:ahLst/>
              <a:cxnLst/>
              <a:rect r="r" b="b" t="t" l="l"/>
              <a:pathLst>
                <a:path h="423885" w="1864314">
                  <a:moveTo>
                    <a:pt x="1864314" y="0"/>
                  </a:moveTo>
                  <a:lnTo>
                    <a:pt x="0" y="0"/>
                  </a:lnTo>
                  <a:lnTo>
                    <a:pt x="101600" y="211943"/>
                  </a:lnTo>
                  <a:lnTo>
                    <a:pt x="0" y="423885"/>
                  </a:lnTo>
                  <a:lnTo>
                    <a:pt x="1864314" y="423885"/>
                  </a:lnTo>
                  <a:lnTo>
                    <a:pt x="1762714" y="211943"/>
                  </a:lnTo>
                  <a:lnTo>
                    <a:pt x="1864314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88900" y="-66675"/>
              <a:ext cx="1686514" cy="490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27"/>
                </a:lnSpc>
              </a:pPr>
              <a:r>
                <a:rPr lang="en-US" sz="3787">
                  <a:solidFill>
                    <a:srgbClr val="FFFFFF"/>
                  </a:solidFill>
                  <a:latin typeface="DM Sans"/>
                </a:rPr>
                <a:t>Controle de Estoque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48353" y="4652423"/>
            <a:ext cx="6374408" cy="1449337"/>
            <a:chOff x="0" y="0"/>
            <a:chExt cx="1864314" cy="42388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64314" cy="423885"/>
            </a:xfrm>
            <a:custGeom>
              <a:avLst/>
              <a:gdLst/>
              <a:ahLst/>
              <a:cxnLst/>
              <a:rect r="r" b="b" t="t" l="l"/>
              <a:pathLst>
                <a:path h="423885" w="1864314">
                  <a:moveTo>
                    <a:pt x="1864314" y="0"/>
                  </a:moveTo>
                  <a:lnTo>
                    <a:pt x="0" y="0"/>
                  </a:lnTo>
                  <a:lnTo>
                    <a:pt x="101600" y="211943"/>
                  </a:lnTo>
                  <a:lnTo>
                    <a:pt x="0" y="423885"/>
                  </a:lnTo>
                  <a:lnTo>
                    <a:pt x="1864314" y="423885"/>
                  </a:lnTo>
                  <a:lnTo>
                    <a:pt x="1762714" y="211943"/>
                  </a:lnTo>
                  <a:lnTo>
                    <a:pt x="1864314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88900" y="-66675"/>
              <a:ext cx="1686514" cy="490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27"/>
                </a:lnSpc>
              </a:pPr>
              <a:r>
                <a:rPr lang="en-US" sz="3787">
                  <a:solidFill>
                    <a:srgbClr val="FFFFFF"/>
                  </a:solidFill>
                  <a:latin typeface="DM Sans"/>
                </a:rPr>
                <a:t>Otimização dos Processos Atuais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4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35729" y="-2492352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4F7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4955" y="517142"/>
            <a:ext cx="9130391" cy="1968645"/>
            <a:chOff x="0" y="0"/>
            <a:chExt cx="3330791" cy="718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0791" cy="718167"/>
            </a:xfrm>
            <a:custGeom>
              <a:avLst/>
              <a:gdLst/>
              <a:ahLst/>
              <a:cxnLst/>
              <a:rect r="r" b="b" t="t" l="l"/>
              <a:pathLst>
                <a:path h="718167" w="3330791">
                  <a:moveTo>
                    <a:pt x="0" y="0"/>
                  </a:moveTo>
                  <a:lnTo>
                    <a:pt x="3330791" y="0"/>
                  </a:lnTo>
                  <a:lnTo>
                    <a:pt x="3330791" y="718167"/>
                  </a:lnTo>
                  <a:lnTo>
                    <a:pt x="0" y="718167"/>
                  </a:lnTo>
                  <a:close/>
                </a:path>
              </a:pathLst>
            </a:custGeom>
            <a:solidFill>
              <a:srgbClr val="1573E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58239" y="-36890"/>
            <a:ext cx="15913592" cy="444656"/>
            <a:chOff x="0" y="0"/>
            <a:chExt cx="5454170" cy="152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54171" cy="152400"/>
            </a:xfrm>
            <a:custGeom>
              <a:avLst/>
              <a:gdLst/>
              <a:ahLst/>
              <a:cxnLst/>
              <a:rect r="r" b="b" t="t" l="l"/>
              <a:pathLst>
                <a:path h="152400" w="5454171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24F7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828162" y="8761734"/>
            <a:ext cx="1459838" cy="1525266"/>
          </a:xfrm>
          <a:custGeom>
            <a:avLst/>
            <a:gdLst/>
            <a:ahLst/>
            <a:cxnLst/>
            <a:rect r="r" b="b" t="t" l="l"/>
            <a:pathLst>
              <a:path h="1525266" w="1459838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7692" t="-18390" r="-596478" b="-2332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0555" y="3004482"/>
            <a:ext cx="17626470" cy="1489168"/>
            <a:chOff x="0" y="0"/>
            <a:chExt cx="4642362" cy="392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42362" cy="392209"/>
            </a:xfrm>
            <a:custGeom>
              <a:avLst/>
              <a:gdLst/>
              <a:ahLst/>
              <a:cxnLst/>
              <a:rect r="r" b="b" t="t" l="l"/>
              <a:pathLst>
                <a:path h="392209" w="4642362">
                  <a:moveTo>
                    <a:pt x="4439162" y="0"/>
                  </a:moveTo>
                  <a:cubicBezTo>
                    <a:pt x="4551387" y="0"/>
                    <a:pt x="4642362" y="87799"/>
                    <a:pt x="4642362" y="196104"/>
                  </a:cubicBezTo>
                  <a:cubicBezTo>
                    <a:pt x="4642362" y="304410"/>
                    <a:pt x="4551387" y="392209"/>
                    <a:pt x="4439162" y="392209"/>
                  </a:cubicBezTo>
                  <a:lnTo>
                    <a:pt x="203200" y="392209"/>
                  </a:lnTo>
                  <a:cubicBezTo>
                    <a:pt x="90976" y="392209"/>
                    <a:pt x="0" y="304410"/>
                    <a:pt x="0" y="196104"/>
                  </a:cubicBezTo>
                  <a:cubicBezTo>
                    <a:pt x="0" y="877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642362" cy="439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75221" y="5027050"/>
            <a:ext cx="7674654" cy="1543050"/>
            <a:chOff x="0" y="0"/>
            <a:chExt cx="2021308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21308" cy="406400"/>
            </a:xfrm>
            <a:custGeom>
              <a:avLst/>
              <a:gdLst/>
              <a:ahLst/>
              <a:cxnLst/>
              <a:rect r="r" b="b" t="t" l="l"/>
              <a:pathLst>
                <a:path h="406400" w="2021308">
                  <a:moveTo>
                    <a:pt x="1818108" y="0"/>
                  </a:moveTo>
                  <a:cubicBezTo>
                    <a:pt x="1930332" y="0"/>
                    <a:pt x="2021308" y="90976"/>
                    <a:pt x="2021308" y="203200"/>
                  </a:cubicBezTo>
                  <a:cubicBezTo>
                    <a:pt x="2021308" y="315424"/>
                    <a:pt x="1930332" y="406400"/>
                    <a:pt x="18181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021308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64955" y="715326"/>
            <a:ext cx="9130391" cy="144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5186" spc="518">
                <a:solidFill>
                  <a:srgbClr val="000000"/>
                </a:solidFill>
                <a:latin typeface="Poppins Heavy"/>
              </a:rPr>
              <a:t>MAPEAMENTO DO FLUXO DE VALOR(VSM)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93530" y="7017775"/>
            <a:ext cx="7674654" cy="1047750"/>
            <a:chOff x="0" y="0"/>
            <a:chExt cx="2021308" cy="2759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21308" cy="275951"/>
            </a:xfrm>
            <a:custGeom>
              <a:avLst/>
              <a:gdLst/>
              <a:ahLst/>
              <a:cxnLst/>
              <a:rect r="r" b="b" t="t" l="l"/>
              <a:pathLst>
                <a:path h="275951" w="2021308">
                  <a:moveTo>
                    <a:pt x="1818108" y="0"/>
                  </a:moveTo>
                  <a:cubicBezTo>
                    <a:pt x="1930332" y="0"/>
                    <a:pt x="2021308" y="61774"/>
                    <a:pt x="2021308" y="137975"/>
                  </a:cubicBezTo>
                  <a:cubicBezTo>
                    <a:pt x="2021308" y="214177"/>
                    <a:pt x="1930332" y="275951"/>
                    <a:pt x="1818108" y="275951"/>
                  </a:cubicBezTo>
                  <a:lnTo>
                    <a:pt x="203200" y="275951"/>
                  </a:lnTo>
                  <a:cubicBezTo>
                    <a:pt x="90976" y="275951"/>
                    <a:pt x="0" y="214177"/>
                    <a:pt x="0" y="137975"/>
                  </a:cubicBezTo>
                  <a:cubicBezTo>
                    <a:pt x="0" y="61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021308" cy="32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80555" y="3159379"/>
            <a:ext cx="17472090" cy="122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z="3567">
                <a:solidFill>
                  <a:srgbClr val="000000"/>
                </a:solidFill>
                <a:latin typeface="Open Sans"/>
              </a:rPr>
              <a:t>Essa abordagem permite identificar oportunidades estratégicas de melhoria nos processos de fabricação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3530" y="7254630"/>
            <a:ext cx="383732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Coleta de dados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85443" y="5263905"/>
            <a:ext cx="6467972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Identificação dos pontos e oportunidades de otimização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375221" y="7027300"/>
            <a:ext cx="7674654" cy="1047750"/>
            <a:chOff x="0" y="0"/>
            <a:chExt cx="2021308" cy="27595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21308" cy="275951"/>
            </a:xfrm>
            <a:custGeom>
              <a:avLst/>
              <a:gdLst/>
              <a:ahLst/>
              <a:cxnLst/>
              <a:rect r="r" b="b" t="t" l="l"/>
              <a:pathLst>
                <a:path h="275951" w="2021308">
                  <a:moveTo>
                    <a:pt x="1818108" y="0"/>
                  </a:moveTo>
                  <a:cubicBezTo>
                    <a:pt x="1930332" y="0"/>
                    <a:pt x="2021308" y="61774"/>
                    <a:pt x="2021308" y="137975"/>
                  </a:cubicBezTo>
                  <a:cubicBezTo>
                    <a:pt x="2021308" y="214177"/>
                    <a:pt x="1930332" y="275951"/>
                    <a:pt x="1818108" y="275951"/>
                  </a:cubicBezTo>
                  <a:lnTo>
                    <a:pt x="203200" y="275951"/>
                  </a:lnTo>
                  <a:cubicBezTo>
                    <a:pt x="90976" y="275951"/>
                    <a:pt x="0" y="214177"/>
                    <a:pt x="0" y="137975"/>
                  </a:cubicBezTo>
                  <a:cubicBezTo>
                    <a:pt x="0" y="61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021308" cy="32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64955" y="5008000"/>
            <a:ext cx="7674654" cy="1543050"/>
            <a:chOff x="0" y="0"/>
            <a:chExt cx="2021308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21308" cy="406400"/>
            </a:xfrm>
            <a:custGeom>
              <a:avLst/>
              <a:gdLst/>
              <a:ahLst/>
              <a:cxnLst/>
              <a:rect r="r" b="b" t="t" l="l"/>
              <a:pathLst>
                <a:path h="406400" w="2021308">
                  <a:moveTo>
                    <a:pt x="1818108" y="0"/>
                  </a:moveTo>
                  <a:cubicBezTo>
                    <a:pt x="1930332" y="0"/>
                    <a:pt x="2021308" y="90976"/>
                    <a:pt x="2021308" y="203200"/>
                  </a:cubicBezTo>
                  <a:cubicBezTo>
                    <a:pt x="2021308" y="315424"/>
                    <a:pt x="1930332" y="406400"/>
                    <a:pt x="18181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021308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476706" y="7273680"/>
            <a:ext cx="627371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Criação do plano de ação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64955" y="8532250"/>
            <a:ext cx="7674654" cy="1088198"/>
            <a:chOff x="0" y="0"/>
            <a:chExt cx="2021308" cy="28660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21308" cy="286604"/>
            </a:xfrm>
            <a:custGeom>
              <a:avLst/>
              <a:gdLst/>
              <a:ahLst/>
              <a:cxnLst/>
              <a:rect r="r" b="b" t="t" l="l"/>
              <a:pathLst>
                <a:path h="286604" w="2021308">
                  <a:moveTo>
                    <a:pt x="1818108" y="0"/>
                  </a:moveTo>
                  <a:cubicBezTo>
                    <a:pt x="1930332" y="0"/>
                    <a:pt x="2021308" y="64158"/>
                    <a:pt x="2021308" y="143302"/>
                  </a:cubicBezTo>
                  <a:cubicBezTo>
                    <a:pt x="2021308" y="222445"/>
                    <a:pt x="1930332" y="286604"/>
                    <a:pt x="1818108" y="286604"/>
                  </a:cubicBezTo>
                  <a:lnTo>
                    <a:pt x="203200" y="286604"/>
                  </a:lnTo>
                  <a:cubicBezTo>
                    <a:pt x="90976" y="286604"/>
                    <a:pt x="0" y="222445"/>
                    <a:pt x="0" y="143302"/>
                  </a:cubicBezTo>
                  <a:cubicBezTo>
                    <a:pt x="0" y="641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2D3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2021308" cy="334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80555" y="8826255"/>
            <a:ext cx="595063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Análise dos dados coletados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4955" y="5295900"/>
            <a:ext cx="7351576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Entendimento do contexto em que a empresa esta situada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4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8229600"/>
          </a:xfrm>
          <a:custGeom>
            <a:avLst/>
            <a:gdLst/>
            <a:ahLst/>
            <a:cxnLst/>
            <a:rect r="r" b="b" t="t" l="l"/>
            <a:pathLst>
              <a:path h="8229600" w="9144000">
                <a:moveTo>
                  <a:pt x="0" y="0"/>
                </a:moveTo>
                <a:lnTo>
                  <a:pt x="9144000" y="0"/>
                </a:lnTo>
                <a:lnTo>
                  <a:pt x="9144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27385" y="0"/>
            <a:ext cx="9144000" cy="8229600"/>
          </a:xfrm>
          <a:custGeom>
            <a:avLst/>
            <a:gdLst/>
            <a:ahLst/>
            <a:cxnLst/>
            <a:rect r="r" b="b" t="t" l="l"/>
            <a:pathLst>
              <a:path h="8229600" w="9144000">
                <a:moveTo>
                  <a:pt x="0" y="0"/>
                </a:moveTo>
                <a:lnTo>
                  <a:pt x="9144000" y="0"/>
                </a:lnTo>
                <a:lnTo>
                  <a:pt x="9144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28162" y="8761734"/>
            <a:ext cx="1459838" cy="1525266"/>
          </a:xfrm>
          <a:custGeom>
            <a:avLst/>
            <a:gdLst/>
            <a:ahLst/>
            <a:cxnLst/>
            <a:rect r="r" b="b" t="t" l="l"/>
            <a:pathLst>
              <a:path h="1525266" w="1459838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</a:blip>
            <a:stretch>
              <a:fillRect l="-57692" t="-18390" r="-596478" b="-2332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009360" y="222328"/>
            <a:ext cx="12360022" cy="1770148"/>
            <a:chOff x="0" y="0"/>
            <a:chExt cx="3255314" cy="4662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70503" cy="470450"/>
            </a:xfrm>
            <a:custGeom>
              <a:avLst/>
              <a:gdLst/>
              <a:ahLst/>
              <a:cxnLst/>
              <a:rect r="r" b="b" t="t" l="l"/>
              <a:pathLst>
                <a:path h="470450" w="3270503">
                  <a:moveTo>
                    <a:pt x="1848296" y="0"/>
                  </a:moveTo>
                  <a:cubicBezTo>
                    <a:pt x="1884003" y="0"/>
                    <a:pt x="1919923" y="0"/>
                    <a:pt x="1955559" y="0"/>
                  </a:cubicBezTo>
                  <a:cubicBezTo>
                    <a:pt x="2239671" y="7787"/>
                    <a:pt x="2417229" y="33707"/>
                    <a:pt x="2498103" y="76120"/>
                  </a:cubicBezTo>
                  <a:cubicBezTo>
                    <a:pt x="2971766" y="70464"/>
                    <a:pt x="3270503" y="150661"/>
                    <a:pt x="3106272" y="229371"/>
                  </a:cubicBezTo>
                  <a:cubicBezTo>
                    <a:pt x="3176063" y="245910"/>
                    <a:pt x="3234287" y="264411"/>
                    <a:pt x="3255314" y="289242"/>
                  </a:cubicBezTo>
                  <a:cubicBezTo>
                    <a:pt x="3255314" y="296355"/>
                    <a:pt x="3255314" y="303452"/>
                    <a:pt x="3255314" y="310564"/>
                  </a:cubicBezTo>
                  <a:cubicBezTo>
                    <a:pt x="3192650" y="373762"/>
                    <a:pt x="2923003" y="416467"/>
                    <a:pt x="2480316" y="404971"/>
                  </a:cubicBezTo>
                  <a:cubicBezTo>
                    <a:pt x="2366415" y="437420"/>
                    <a:pt x="2163741" y="470450"/>
                    <a:pt x="1848362" y="465869"/>
                  </a:cubicBezTo>
                  <a:cubicBezTo>
                    <a:pt x="1685348" y="463739"/>
                    <a:pt x="1571940" y="451400"/>
                    <a:pt x="1472648" y="436409"/>
                  </a:cubicBezTo>
                  <a:cubicBezTo>
                    <a:pt x="1368066" y="448870"/>
                    <a:pt x="1254802" y="458649"/>
                    <a:pt x="1091151" y="458757"/>
                  </a:cubicBezTo>
                  <a:cubicBezTo>
                    <a:pt x="712543" y="458941"/>
                    <a:pt x="459268" y="410934"/>
                    <a:pt x="453129" y="345083"/>
                  </a:cubicBezTo>
                  <a:cubicBezTo>
                    <a:pt x="209733" y="329678"/>
                    <a:pt x="44882" y="300923"/>
                    <a:pt x="0" y="251719"/>
                  </a:cubicBezTo>
                  <a:cubicBezTo>
                    <a:pt x="0" y="244607"/>
                    <a:pt x="0" y="237479"/>
                    <a:pt x="0" y="230397"/>
                  </a:cubicBezTo>
                  <a:cubicBezTo>
                    <a:pt x="49540" y="181639"/>
                    <a:pt x="205429" y="151013"/>
                    <a:pt x="464985" y="138030"/>
                  </a:cubicBezTo>
                  <a:cubicBezTo>
                    <a:pt x="449389" y="55779"/>
                    <a:pt x="968573" y="4384"/>
                    <a:pt x="1395095" y="40620"/>
                  </a:cubicBezTo>
                  <a:cubicBezTo>
                    <a:pt x="1496646" y="22701"/>
                    <a:pt x="1640322" y="3158"/>
                    <a:pt x="1848296" y="0"/>
                  </a:cubicBez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52593" y="30077"/>
              <a:ext cx="2950129" cy="369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683538" y="-180614"/>
            <a:ext cx="13708378" cy="2576033"/>
          </a:xfrm>
          <a:custGeom>
            <a:avLst/>
            <a:gdLst/>
            <a:ahLst/>
            <a:cxnLst/>
            <a:rect r="r" b="b" t="t" l="l"/>
            <a:pathLst>
              <a:path h="2576033" w="13708378">
                <a:moveTo>
                  <a:pt x="0" y="0"/>
                </a:moveTo>
                <a:lnTo>
                  <a:pt x="13708377" y="0"/>
                </a:lnTo>
                <a:lnTo>
                  <a:pt x="13708377" y="2576033"/>
                </a:lnTo>
                <a:lnTo>
                  <a:pt x="0" y="2576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038658" y="-5254386"/>
            <a:ext cx="23326658" cy="15541386"/>
          </a:xfrm>
          <a:custGeom>
            <a:avLst/>
            <a:gdLst/>
            <a:ahLst/>
            <a:cxnLst/>
            <a:rect r="r" b="b" t="t" l="l"/>
            <a:pathLst>
              <a:path h="15541386" w="23326658">
                <a:moveTo>
                  <a:pt x="0" y="0"/>
                </a:moveTo>
                <a:lnTo>
                  <a:pt x="23326658" y="0"/>
                </a:lnTo>
                <a:lnTo>
                  <a:pt x="23326658" y="15541386"/>
                </a:lnTo>
                <a:lnTo>
                  <a:pt x="0" y="15541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955" y="724851"/>
            <a:ext cx="9130391" cy="111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7586" spc="758">
                <a:solidFill>
                  <a:srgbClr val="000000"/>
                </a:solidFill>
                <a:latin typeface="Poppins Heavy"/>
              </a:rPr>
              <a:t>FERRAMENTAS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899" y="4157959"/>
            <a:ext cx="4930151" cy="280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312" indent="-432156" lvl="1">
              <a:lnSpc>
                <a:spcPts val="5604"/>
              </a:lnSpc>
              <a:buFont typeface="Arial"/>
              <a:buChar char="•"/>
            </a:pPr>
            <a:r>
              <a:rPr lang="en-US" sz="4003">
                <a:solidFill>
                  <a:srgbClr val="000000"/>
                </a:solidFill>
                <a:latin typeface="Open Sans"/>
              </a:rPr>
              <a:t>Excel;</a:t>
            </a:r>
          </a:p>
          <a:p>
            <a:pPr marL="864312" indent="-432156" lvl="1">
              <a:lnSpc>
                <a:spcPts val="5604"/>
              </a:lnSpc>
              <a:buFont typeface="Arial"/>
              <a:buChar char="•"/>
            </a:pPr>
            <a:r>
              <a:rPr lang="en-US" sz="4003">
                <a:solidFill>
                  <a:srgbClr val="000000"/>
                </a:solidFill>
                <a:latin typeface="Open Sans"/>
              </a:rPr>
              <a:t>Power BI;</a:t>
            </a:r>
          </a:p>
          <a:p>
            <a:pPr marL="864312" indent="-432156" lvl="1">
              <a:lnSpc>
                <a:spcPts val="5604"/>
              </a:lnSpc>
              <a:buFont typeface="Arial"/>
              <a:buChar char="•"/>
            </a:pPr>
            <a:r>
              <a:rPr lang="en-US" sz="4003">
                <a:solidFill>
                  <a:srgbClr val="000000"/>
                </a:solidFill>
                <a:latin typeface="Open Sans"/>
              </a:rPr>
              <a:t>Just-In-Time;</a:t>
            </a:r>
          </a:p>
          <a:p>
            <a:pPr marL="864312" indent="-432156" lvl="1">
              <a:lnSpc>
                <a:spcPts val="5604"/>
              </a:lnSpc>
              <a:buFont typeface="Arial"/>
              <a:buChar char="•"/>
            </a:pPr>
            <a:r>
              <a:rPr lang="en-US" sz="4003">
                <a:solidFill>
                  <a:srgbClr val="000000"/>
                </a:solidFill>
                <a:latin typeface="Open Sans"/>
              </a:rPr>
              <a:t>Kanban;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31794" y="4181580"/>
            <a:ext cx="3963552" cy="280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4310" indent="-432155" lvl="1">
              <a:lnSpc>
                <a:spcPts val="5604"/>
              </a:lnSpc>
              <a:spcBef>
                <a:spcPct val="0"/>
              </a:spcBef>
              <a:buFont typeface="Arial"/>
              <a:buChar char="•"/>
            </a:pPr>
            <a:r>
              <a:rPr lang="en-US" sz="4003" strike="noStrike" u="none">
                <a:solidFill>
                  <a:srgbClr val="000000"/>
                </a:solidFill>
                <a:latin typeface="Open Sans"/>
              </a:rPr>
              <a:t>5s;</a:t>
            </a:r>
          </a:p>
          <a:p>
            <a:pPr algn="l" marL="864310" indent="-432155" lvl="1">
              <a:lnSpc>
                <a:spcPts val="5604"/>
              </a:lnSpc>
              <a:spcBef>
                <a:spcPct val="0"/>
              </a:spcBef>
              <a:buFont typeface="Arial"/>
              <a:buChar char="•"/>
            </a:pPr>
            <a:r>
              <a:rPr lang="en-US" sz="4003" strike="noStrike" u="none">
                <a:solidFill>
                  <a:srgbClr val="000000"/>
                </a:solidFill>
                <a:latin typeface="Open Sans"/>
              </a:rPr>
              <a:t>SAP;</a:t>
            </a:r>
          </a:p>
          <a:p>
            <a:pPr algn="l" marL="864310" indent="-432155" lvl="1">
              <a:lnSpc>
                <a:spcPts val="5604"/>
              </a:lnSpc>
              <a:spcBef>
                <a:spcPct val="0"/>
              </a:spcBef>
              <a:buFont typeface="Arial"/>
              <a:buChar char="•"/>
            </a:pPr>
            <a:r>
              <a:rPr lang="en-US" sz="4003" strike="noStrike" u="none">
                <a:solidFill>
                  <a:srgbClr val="000000"/>
                </a:solidFill>
                <a:latin typeface="Open Sans"/>
              </a:rPr>
              <a:t>MRP;</a:t>
            </a:r>
          </a:p>
          <a:p>
            <a:pPr algn="l" marL="864310" indent="-432155" lvl="1">
              <a:lnSpc>
                <a:spcPts val="5604"/>
              </a:lnSpc>
              <a:spcBef>
                <a:spcPct val="0"/>
              </a:spcBef>
              <a:buFont typeface="Arial"/>
              <a:buChar char="•"/>
            </a:pPr>
            <a:r>
              <a:rPr lang="en-US" sz="4003" strike="noStrike" u="none">
                <a:solidFill>
                  <a:srgbClr val="000000"/>
                </a:solidFill>
                <a:latin typeface="Open Sans"/>
              </a:rPr>
              <a:t>CRP;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4430" y="2543175"/>
            <a:ext cx="1547907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Existem diversas ferramentas e métodos que auxiliam no Planejamento e Controle da Produção.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430" y="7137421"/>
            <a:ext cx="15561504" cy="23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Open Sans"/>
              </a:rPr>
              <a:t>Escolher e utilizar as ferramentas corretas é um trabalho árduo, mas se feito corretamente pode levar a empresa a um novo patamare de eficiência e competitividade.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27385" y="4181580"/>
            <a:ext cx="3963552" cy="280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4310" indent="-432155" lvl="1">
              <a:lnSpc>
                <a:spcPts val="5604"/>
              </a:lnSpc>
              <a:spcBef>
                <a:spcPct val="0"/>
              </a:spcBef>
              <a:buFont typeface="Arial"/>
              <a:buChar char="•"/>
            </a:pPr>
            <a:r>
              <a:rPr lang="en-US" sz="4003">
                <a:solidFill>
                  <a:srgbClr val="000000"/>
                </a:solidFill>
                <a:latin typeface="Open Sans"/>
              </a:rPr>
              <a:t>Trello;</a:t>
            </a:r>
          </a:p>
          <a:p>
            <a:pPr algn="l" marL="864310" indent="-432155" lvl="1">
              <a:lnSpc>
                <a:spcPts val="5604"/>
              </a:lnSpc>
              <a:spcBef>
                <a:spcPct val="0"/>
              </a:spcBef>
              <a:buFont typeface="Arial"/>
              <a:buChar char="•"/>
            </a:pPr>
            <a:r>
              <a:rPr lang="en-US" sz="4003" strike="noStrike" u="none">
                <a:solidFill>
                  <a:srgbClr val="000000"/>
                </a:solidFill>
                <a:latin typeface="Open Sans"/>
              </a:rPr>
              <a:t>Gira;</a:t>
            </a:r>
          </a:p>
          <a:p>
            <a:pPr algn="l" marL="864310" indent="-432155" lvl="1">
              <a:lnSpc>
                <a:spcPts val="5604"/>
              </a:lnSpc>
              <a:spcBef>
                <a:spcPct val="0"/>
              </a:spcBef>
              <a:buFont typeface="Arial"/>
              <a:buChar char="•"/>
            </a:pPr>
            <a:r>
              <a:rPr lang="en-US" sz="4003" strike="noStrike" u="none">
                <a:solidFill>
                  <a:srgbClr val="000000"/>
                </a:solidFill>
                <a:latin typeface="Open Sans"/>
              </a:rPr>
              <a:t>PDCA;</a:t>
            </a:r>
          </a:p>
          <a:p>
            <a:pPr algn="l" marL="864310" indent="-432155" lvl="1">
              <a:lnSpc>
                <a:spcPts val="5604"/>
              </a:lnSpc>
              <a:spcBef>
                <a:spcPct val="0"/>
              </a:spcBef>
              <a:buFont typeface="Arial"/>
              <a:buChar char="•"/>
            </a:pPr>
            <a:r>
              <a:rPr lang="en-US" sz="4003" strike="noStrike" u="none">
                <a:solidFill>
                  <a:srgbClr val="000000"/>
                </a:solidFill>
                <a:latin typeface="Open Sans"/>
              </a:rPr>
              <a:t>SIX Sigma.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4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5590"/>
            <a:ext cx="12185816" cy="1796491"/>
            <a:chOff x="0" y="0"/>
            <a:chExt cx="3209433" cy="473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9433" cy="473150"/>
            </a:xfrm>
            <a:custGeom>
              <a:avLst/>
              <a:gdLst/>
              <a:ahLst/>
              <a:cxnLst/>
              <a:rect r="r" b="b" t="t" l="l"/>
              <a:pathLst>
                <a:path h="473150" w="3209433">
                  <a:moveTo>
                    <a:pt x="1604716" y="0"/>
                  </a:moveTo>
                  <a:cubicBezTo>
                    <a:pt x="718456" y="0"/>
                    <a:pt x="0" y="105918"/>
                    <a:pt x="0" y="236575"/>
                  </a:cubicBezTo>
                  <a:cubicBezTo>
                    <a:pt x="0" y="367232"/>
                    <a:pt x="718456" y="473150"/>
                    <a:pt x="1604716" y="473150"/>
                  </a:cubicBezTo>
                  <a:cubicBezTo>
                    <a:pt x="2490977" y="473150"/>
                    <a:pt x="3209433" y="367232"/>
                    <a:pt x="3209433" y="236575"/>
                  </a:cubicBezTo>
                  <a:cubicBezTo>
                    <a:pt x="3209433" y="105918"/>
                    <a:pt x="2490977" y="0"/>
                    <a:pt x="1604716" y="0"/>
                  </a:cubicBezTo>
                  <a:close/>
                </a:path>
              </a:pathLst>
            </a:custGeom>
            <a:solidFill>
              <a:srgbClr val="0071C9">
                <a:alpha val="6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00884" y="-3267"/>
              <a:ext cx="2607664" cy="432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9144000" cy="8229600"/>
          </a:xfrm>
          <a:custGeom>
            <a:avLst/>
            <a:gdLst/>
            <a:ahLst/>
            <a:cxnLst/>
            <a:rect r="r" b="b" t="t" l="l"/>
            <a:pathLst>
              <a:path h="8229600" w="9144000">
                <a:moveTo>
                  <a:pt x="0" y="0"/>
                </a:moveTo>
                <a:lnTo>
                  <a:pt x="9144000" y="0"/>
                </a:lnTo>
                <a:lnTo>
                  <a:pt x="9144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27385" y="0"/>
            <a:ext cx="9144000" cy="8229600"/>
          </a:xfrm>
          <a:custGeom>
            <a:avLst/>
            <a:gdLst/>
            <a:ahLst/>
            <a:cxnLst/>
            <a:rect r="r" b="b" t="t" l="l"/>
            <a:pathLst>
              <a:path h="8229600" w="9144000">
                <a:moveTo>
                  <a:pt x="0" y="0"/>
                </a:moveTo>
                <a:lnTo>
                  <a:pt x="9144000" y="0"/>
                </a:lnTo>
                <a:lnTo>
                  <a:pt x="9144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28162" y="8761734"/>
            <a:ext cx="1459838" cy="1525266"/>
          </a:xfrm>
          <a:custGeom>
            <a:avLst/>
            <a:gdLst/>
            <a:ahLst/>
            <a:cxnLst/>
            <a:rect r="r" b="b" t="t" l="l"/>
            <a:pathLst>
              <a:path h="1525266" w="1459838">
                <a:moveTo>
                  <a:pt x="0" y="0"/>
                </a:moveTo>
                <a:lnTo>
                  <a:pt x="1459838" y="0"/>
                </a:lnTo>
                <a:lnTo>
                  <a:pt x="1459838" y="1525266"/>
                </a:lnTo>
                <a:lnTo>
                  <a:pt x="0" y="1525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</a:blip>
            <a:stretch>
              <a:fillRect l="-57692" t="-18390" r="-596478" b="-23324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3142235" y="2048082"/>
            <a:ext cx="15146979" cy="0"/>
          </a:xfrm>
          <a:prstGeom prst="line">
            <a:avLst/>
          </a:prstGeom>
          <a:ln cap="flat" w="276225">
            <a:solidFill>
              <a:srgbClr val="00307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685272" y="0"/>
            <a:ext cx="1602728" cy="1614469"/>
          </a:xfrm>
          <a:custGeom>
            <a:avLst/>
            <a:gdLst/>
            <a:ahLst/>
            <a:cxnLst/>
            <a:rect r="r" b="b" t="t" l="l"/>
            <a:pathLst>
              <a:path h="1614469" w="1602728">
                <a:moveTo>
                  <a:pt x="0" y="0"/>
                </a:moveTo>
                <a:lnTo>
                  <a:pt x="1602728" y="0"/>
                </a:lnTo>
                <a:lnTo>
                  <a:pt x="1602728" y="1614469"/>
                </a:lnTo>
                <a:lnTo>
                  <a:pt x="0" y="1614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67782">
            <a:off x="-404643" y="2034636"/>
            <a:ext cx="7689896" cy="7564061"/>
          </a:xfrm>
          <a:custGeom>
            <a:avLst/>
            <a:gdLst/>
            <a:ahLst/>
            <a:cxnLst/>
            <a:rect r="r" b="b" t="t" l="l"/>
            <a:pathLst>
              <a:path h="7564061" w="7689896">
                <a:moveTo>
                  <a:pt x="0" y="0"/>
                </a:moveTo>
                <a:lnTo>
                  <a:pt x="7689895" y="0"/>
                </a:lnTo>
                <a:lnTo>
                  <a:pt x="7689895" y="7564061"/>
                </a:lnTo>
                <a:lnTo>
                  <a:pt x="0" y="7564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7238" y="724851"/>
            <a:ext cx="11373089" cy="111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7586" spc="758">
                <a:solidFill>
                  <a:srgbClr val="000000"/>
                </a:solidFill>
                <a:latin typeface="Poppins Heavy"/>
              </a:rPr>
              <a:t>SUSTENTABILIDADE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3438" y="2644842"/>
            <a:ext cx="17593620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A sustentabilidade e a responsabilidade ambiental  são cada vez mais importantes devido aos impactos que suas atividades têm no meio ambiente e na sociedade em geral.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1084612">
            <a:off x="11916086" y="-24262"/>
            <a:ext cx="6905218" cy="6792224"/>
          </a:xfrm>
          <a:custGeom>
            <a:avLst/>
            <a:gdLst/>
            <a:ahLst/>
            <a:cxnLst/>
            <a:rect r="r" b="b" t="t" l="l"/>
            <a:pathLst>
              <a:path h="6792224" w="6905218">
                <a:moveTo>
                  <a:pt x="0" y="0"/>
                </a:moveTo>
                <a:lnTo>
                  <a:pt x="6905218" y="0"/>
                </a:lnTo>
                <a:lnTo>
                  <a:pt x="6905218" y="6792224"/>
                </a:lnTo>
                <a:lnTo>
                  <a:pt x="0" y="6792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2809" y="5502341"/>
            <a:ext cx="10133558" cy="35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 strike="noStrike" u="none">
                <a:solidFill>
                  <a:srgbClr val="000000"/>
                </a:solidFill>
                <a:latin typeface="Open Sans"/>
              </a:rPr>
              <a:t>Envolvimento dos stakeholders;</a:t>
            </a:r>
          </a:p>
          <a:p>
            <a:pPr algn="just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 strike="noStrike" u="none">
                <a:solidFill>
                  <a:srgbClr val="000000"/>
                </a:solidFill>
                <a:latin typeface="Open Sans"/>
              </a:rPr>
              <a:t>Inovação e oportunidades de negócios;</a:t>
            </a:r>
          </a:p>
          <a:p>
            <a:pPr algn="just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 strike="noStrike" u="none">
                <a:solidFill>
                  <a:srgbClr val="000000"/>
                </a:solidFill>
                <a:latin typeface="Open Sans"/>
              </a:rPr>
              <a:t>Eficiência operacional;</a:t>
            </a:r>
          </a:p>
          <a:p>
            <a:pPr algn="just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 strike="noStrike" u="none">
                <a:solidFill>
                  <a:srgbClr val="000000"/>
                </a:solidFill>
                <a:latin typeface="Open Sans"/>
              </a:rPr>
              <a:t>Reputação e imagem da marca;</a:t>
            </a:r>
          </a:p>
          <a:p>
            <a:pPr algn="just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 strike="noStrike" u="none">
                <a:solidFill>
                  <a:srgbClr val="000000"/>
                </a:solidFill>
                <a:latin typeface="Open Sans"/>
              </a:rPr>
              <a:t>Impacto ambiental.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DAF9tu15DM0</dc:identifier>
  <dcterms:modified xsi:type="dcterms:W3CDTF">2011-08-01T06:04:30Z</dcterms:modified>
  <cp:revision>1</cp:revision>
  <dc:title>APRENDIZAGEM POR PROJETO INTEGRADO</dc:title>
</cp:coreProperties>
</file>